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6" r:id="rId31"/>
    <p:sldId id="291" r:id="rId32"/>
    <p:sldId id="285" r:id="rId33"/>
    <p:sldId id="287" r:id="rId34"/>
    <p:sldId id="288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299" r:id="rId43"/>
    <p:sldId id="302" r:id="rId44"/>
    <p:sldId id="300" r:id="rId45"/>
    <p:sldId id="301" r:id="rId46"/>
    <p:sldId id="290" r:id="rId47"/>
    <p:sldId id="289" r:id="rId48"/>
    <p:sldId id="30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7C1"/>
    <a:srgbClr val="6DB247"/>
    <a:srgbClr val="F71515"/>
    <a:srgbClr val="993333"/>
    <a:srgbClr val="F94949"/>
    <a:srgbClr val="FF6D6D"/>
    <a:srgbClr val="FF5A33"/>
    <a:srgbClr val="FF8585"/>
    <a:srgbClr val="6C7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6" autoAdjust="0"/>
    <p:restoredTop sz="86813" autoAdjust="0"/>
  </p:normalViewPr>
  <p:slideViewPr>
    <p:cSldViewPr snapToGrid="0" showGuides="1">
      <p:cViewPr varScale="1">
        <p:scale>
          <a:sx n="81" d="100"/>
          <a:sy n="81" d="100"/>
        </p:scale>
        <p:origin x="714" y="84"/>
      </p:cViewPr>
      <p:guideLst>
        <p:guide orient="horz" pos="252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9BFA0-AF72-4427-BE41-D93B1E0357B0}" type="datetimeFigureOut">
              <a:rPr lang="ru-RU" smtClean="0"/>
              <a:t>01.11.2015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3B273-7F90-49F0-B2AE-56F63802BB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62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#6DB247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B273-7F90-49F0-B2AE-56F63802BB9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18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B273-7F90-49F0-B2AE-56F63802BB9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04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B273-7F90-49F0-B2AE-56F63802BB9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91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B273-7F90-49F0-B2AE-56F63802BB9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2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#6DB247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B273-7F90-49F0-B2AE-56F63802BB91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18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3B273-7F90-49F0-B2AE-56F63802BB91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03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F167-1D6E-4304-AE92-D168E607FDDD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35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3F5B-7215-4773-890E-51D2FDD10692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9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CC1-F493-4649-A629-57BA3352078C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26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689" y="1437226"/>
            <a:ext cx="9912486" cy="4666215"/>
          </a:xfrm>
        </p:spPr>
        <p:txBody>
          <a:bodyPr/>
          <a:lstStyle>
            <a:lvl1pPr marL="361950" indent="-361950">
              <a:lnSpc>
                <a:spcPct val="100000"/>
              </a:lnSpc>
              <a:buClr>
                <a:srgbClr val="92D050"/>
              </a:buClr>
              <a:buFont typeface="Wingdings" panose="05000000000000000000" pitchFamily="2" charset="2"/>
              <a:buChar char="§"/>
              <a:defRPr sz="3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803275" indent="-346075">
              <a:buClr>
                <a:srgbClr val="92D05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4129" y="6356350"/>
            <a:ext cx="3237271" cy="365125"/>
          </a:xfrm>
        </p:spPr>
        <p:txBody>
          <a:bodyPr/>
          <a:lstStyle/>
          <a:p>
            <a:fld id="{865D1887-F752-4E2E-A169-DE4BE3E7EA00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74924" cy="365125"/>
          </a:xfrm>
        </p:spPr>
        <p:txBody>
          <a:bodyPr/>
          <a:lstStyle>
            <a:lvl1pPr>
              <a:defRPr sz="2000" b="0">
                <a:latin typeface="+mj-lt"/>
              </a:defRPr>
            </a:lvl1pPr>
          </a:lstStyle>
          <a:p>
            <a:fld id="{D0C44E94-6313-46B5-8D81-075DC4EAD3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8878"/>
            <a:ext cx="12192000" cy="814746"/>
          </a:xfrm>
          <a:prstGeom prst="rect">
            <a:avLst/>
          </a:prstGeom>
          <a:solidFill>
            <a:srgbClr val="3387C1"/>
          </a:solidFill>
        </p:spPr>
        <p:txBody>
          <a:bodyPr>
            <a:noAutofit/>
          </a:bodyPr>
          <a:lstStyle>
            <a:lvl1pPr algn="ctr"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6067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8612-7E5F-4F74-9E72-C02B6BB08746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8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D62C-F1E8-432C-8880-B490095ADF80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7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3A87-897E-4793-B089-A466A674ECD2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92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C0C2-2251-4B20-BC20-889FFF49EF31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65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D699-F251-4BDC-A711-D49F6C1A4030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25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8B53-95C8-4E49-BF35-1EDC6CD8C9D6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71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1973-35C2-464C-8C3B-5D8444917D07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57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FE5A-7BA4-4AB8-85F3-30FFF893C3AE}" type="datetime1">
              <a:rPr lang="ru-RU" smtClean="0"/>
              <a:t>01.11.2015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4E94-6313-46B5-8D81-075DC4EAD3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9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optictelecom.ru/000000/lib/htm/foc-06.files/image002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optictelecom.ru/000000/lib/htm/foc-06.files/image029.gi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http://www.optictelecom.ru/000000/lib/htm/foc-06.files/image007.gif" TargetMode="External"/><Relationship Id="rId7" Type="http://schemas.openxmlformats.org/officeDocument/2006/relationships/image" Target="http://www.optictelecom.ru/000000/lib/htm/foc-06.files/image009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http://www.optictelecom.ru/000000/lib/htm/foc-06.files/image008.gif" TargetMode="External"/><Relationship Id="rId4" Type="http://schemas.openxmlformats.org/officeDocument/2006/relationships/image" Target="../media/image24.png"/><Relationship Id="rId9" Type="http://schemas.openxmlformats.org/officeDocument/2006/relationships/image" Target="http://www.optictelecom.ru/000000/lib/htm/foc-06.files/image010.gi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optictelecom.ru/000000/lib/htm/foc-06.files/image030.gi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optictelecom.ru/000000/lib/htm/foc-06.files/image006.g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www.optictelecom.ru/000000/lib/htm/foc-06.files/image031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tegor@petrsu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91151"/>
            <a:ext cx="12192000" cy="2052352"/>
          </a:xfrm>
          <a:prstGeom prst="rect">
            <a:avLst/>
          </a:prstGeom>
          <a:solidFill>
            <a:srgbClr val="338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83227"/>
            <a:ext cx="12192000" cy="18681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Конструкция и типы оптических волокон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7274" y="3761240"/>
            <a:ext cx="3844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Автор: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студент группы 21616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Яхменев Роман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" y="5832118"/>
            <a:ext cx="824345" cy="824345"/>
          </a:xfrm>
          <a:prstGeom prst="rect">
            <a:avLst/>
          </a:prstGeom>
        </p:spPr>
      </p:pic>
      <p:pic>
        <p:nvPicPr>
          <p:cNvPr id="2054" name="Picture 6" descr="http://www.oyster-telecom.ru/uploads/4a1bf865c1200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0" y="5473778"/>
            <a:ext cx="571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6702" y="2978986"/>
            <a:ext cx="6338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Курс: «Оптоэлектроника и волоконная оптика»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3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6270" y="1575027"/>
            <a:ext cx="10532656" cy="496388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Основные особенности волокон: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Различие входного и выходного импульсов</a:t>
            </a:r>
          </a:p>
          <a:p>
            <a:pPr algn="just"/>
            <a:r>
              <a:rPr lang="ru-RU" dirty="0" smtClean="0"/>
              <a:t>Траектории лучей, возникающих при распространении света</a:t>
            </a:r>
          </a:p>
          <a:p>
            <a:pPr algn="just"/>
            <a:r>
              <a:rPr lang="ru-RU" dirty="0" smtClean="0"/>
              <a:t>Распределение значений показателей преломления в ядре и оптической оболочки различных типов волокон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sz="2800" b="1" i="1" dirty="0" smtClean="0"/>
              <a:t>Мода </a:t>
            </a:r>
            <a:r>
              <a:rPr lang="ru-RU" sz="2800" i="1" dirty="0" smtClean="0"/>
              <a:t>– один путь распространения света</a:t>
            </a:r>
          </a:p>
          <a:p>
            <a:pPr marL="0" indent="0" algn="just">
              <a:buNone/>
            </a:pPr>
            <a:endParaRPr lang="ru-RU" sz="2800" i="1" dirty="0" smtClean="0"/>
          </a:p>
          <a:p>
            <a:pPr marL="0" indent="0" algn="just">
              <a:buNone/>
            </a:pPr>
            <a:r>
              <a:rPr lang="ru-RU" sz="2800" b="1" i="1" dirty="0" smtClean="0"/>
              <a:t>Профиль индекса преломления </a:t>
            </a:r>
            <a:r>
              <a:rPr lang="ru-RU" sz="2800" i="1" dirty="0" smtClean="0"/>
              <a:t>– соотношение между </a:t>
            </a:r>
            <a:r>
              <a:rPr lang="ru-RU" sz="2800" i="1" dirty="0" smtClean="0"/>
              <a:t>индексом </a:t>
            </a:r>
            <a:r>
              <a:rPr lang="ru-RU" sz="2800" i="1" dirty="0" smtClean="0"/>
              <a:t>ядра и оптической оболочки</a:t>
            </a:r>
            <a:endParaRPr lang="ru-RU" sz="28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преломления и модовая 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0"/>
          <a:stretch/>
        </p:blipFill>
        <p:spPr>
          <a:xfrm>
            <a:off x="2191576" y="1835694"/>
            <a:ext cx="7550791" cy="1482293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Многомодовое волокно со ступенчатым индексом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790701" y="3720501"/>
            <a:ext cx="8430722" cy="275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Длина пути различных мод </a:t>
            </a:r>
            <a:r>
              <a:rPr lang="ru-RU" dirty="0" smtClean="0"/>
              <a:t>различается</a:t>
            </a:r>
            <a:endParaRPr lang="ru-RU" dirty="0" smtClean="0"/>
          </a:p>
          <a:p>
            <a:pPr algn="just"/>
            <a:r>
              <a:rPr lang="ru-RU" dirty="0"/>
              <a:t>М</a:t>
            </a:r>
            <a:r>
              <a:rPr lang="ru-RU" dirty="0" smtClean="0"/>
              <a:t>одовая </a:t>
            </a:r>
            <a:r>
              <a:rPr lang="ru-RU" dirty="0" smtClean="0"/>
              <a:t>дисперсия</a:t>
            </a:r>
            <a:endParaRPr lang="en-US" dirty="0" smtClean="0"/>
          </a:p>
          <a:p>
            <a:pPr algn="just"/>
            <a:r>
              <a:rPr lang="ru-RU" dirty="0" smtClean="0"/>
              <a:t>Перекрывание соседних </a:t>
            </a:r>
            <a:r>
              <a:rPr lang="ru-RU" dirty="0" smtClean="0"/>
              <a:t>импульсов</a:t>
            </a:r>
            <a:endParaRPr lang="en-US" dirty="0" smtClean="0"/>
          </a:p>
          <a:p>
            <a:pPr algn="just">
              <a:buClr>
                <a:srgbClr val="F71515"/>
              </a:buClr>
            </a:pPr>
            <a:r>
              <a:rPr lang="ru-RU" dirty="0" smtClean="0">
                <a:solidFill>
                  <a:srgbClr val="F71515"/>
                </a:solidFill>
              </a:rPr>
              <a:t>Уменьшение полосы пропускания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9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Многомодовое волокно со сглаженным индексом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25811" y="3309843"/>
            <a:ext cx="9912486" cy="3105881"/>
          </a:xfrm>
        </p:spPr>
        <p:txBody>
          <a:bodyPr/>
          <a:lstStyle/>
          <a:p>
            <a:pPr algn="just"/>
            <a:r>
              <a:rPr lang="ru-RU" dirty="0" smtClean="0"/>
              <a:t>Ядро состоит из слоев, при удаления от центральной оси ядра показатель преломления каждого слоя снижается</a:t>
            </a:r>
          </a:p>
          <a:p>
            <a:pPr algn="just"/>
            <a:r>
              <a:rPr lang="ru-RU" dirty="0" smtClean="0"/>
              <a:t>Длина пути различных мод </a:t>
            </a:r>
            <a:r>
              <a:rPr lang="ru-RU" dirty="0" smtClean="0"/>
              <a:t>одинаковая </a:t>
            </a:r>
            <a:endParaRPr lang="ru-RU" dirty="0" smtClean="0"/>
          </a:p>
          <a:p>
            <a:pPr algn="just"/>
            <a:r>
              <a:rPr lang="ru-RU" dirty="0" smtClean="0"/>
              <a:t>Уменьшение </a:t>
            </a:r>
            <a:r>
              <a:rPr lang="ru-RU" dirty="0" smtClean="0"/>
              <a:t>дисперсии</a:t>
            </a:r>
            <a:endParaRPr lang="en-US" dirty="0" smtClean="0"/>
          </a:p>
          <a:p>
            <a:pPr algn="just"/>
            <a:r>
              <a:rPr lang="ru-RU" dirty="0" smtClean="0">
                <a:solidFill>
                  <a:srgbClr val="6DB247"/>
                </a:solidFill>
              </a:rPr>
              <a:t>Увеличение полосы пропускания</a:t>
            </a:r>
          </a:p>
          <a:p>
            <a:pPr algn="just"/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1" b="32207"/>
          <a:stretch/>
        </p:blipFill>
        <p:spPr>
          <a:xfrm>
            <a:off x="2320604" y="1589528"/>
            <a:ext cx="7550791" cy="13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85059" y="3313374"/>
            <a:ext cx="9060115" cy="2790067"/>
          </a:xfrm>
        </p:spPr>
        <p:txBody>
          <a:bodyPr/>
          <a:lstStyle/>
          <a:p>
            <a:pPr algn="just"/>
            <a:r>
              <a:rPr lang="ru-RU" dirty="0" smtClean="0"/>
              <a:t>Передается только одна мода</a:t>
            </a:r>
          </a:p>
          <a:p>
            <a:pPr algn="just"/>
            <a:r>
              <a:rPr lang="ru-RU" dirty="0" smtClean="0"/>
              <a:t>Отсутствует модовая </a:t>
            </a:r>
            <a:r>
              <a:rPr lang="ru-RU" dirty="0" smtClean="0"/>
              <a:t>дисперсия</a:t>
            </a:r>
            <a:endParaRPr lang="en-US" dirty="0" smtClean="0"/>
          </a:p>
          <a:p>
            <a:pPr algn="just"/>
            <a:r>
              <a:rPr lang="ru-RU" dirty="0" smtClean="0">
                <a:solidFill>
                  <a:srgbClr val="6DB247"/>
                </a:solidFill>
              </a:rPr>
              <a:t>Большая полоса пропускания</a:t>
            </a:r>
          </a:p>
          <a:p>
            <a:pPr algn="just"/>
            <a:r>
              <a:rPr lang="ru-RU" dirty="0" smtClean="0">
                <a:solidFill>
                  <a:srgbClr val="6DB247"/>
                </a:solidFill>
              </a:rPr>
              <a:t>Характеристики ограничены только возможностями электроники</a:t>
            </a:r>
            <a:endParaRPr lang="ru-RU" dirty="0">
              <a:solidFill>
                <a:srgbClr val="6DB247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Одномодовое волокно со ступенчатым индексом 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3" b="-2391"/>
          <a:stretch/>
        </p:blipFill>
        <p:spPr>
          <a:xfrm>
            <a:off x="2320604" y="1520042"/>
            <a:ext cx="7550791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4564" y="2066306"/>
            <a:ext cx="9912486" cy="4191514"/>
          </a:xfrm>
        </p:spPr>
        <p:txBody>
          <a:bodyPr/>
          <a:lstStyle/>
          <a:p>
            <a:pPr algn="just"/>
            <a:r>
              <a:rPr lang="ru-RU" dirty="0"/>
              <a:t>Дисперсия (модовая, молекулярная, волноводная</a:t>
            </a:r>
            <a:r>
              <a:rPr lang="ru-RU" dirty="0" smtClean="0"/>
              <a:t>)</a:t>
            </a:r>
          </a:p>
          <a:p>
            <a:pPr algn="just"/>
            <a:r>
              <a:rPr lang="ru-RU" dirty="0"/>
              <a:t>Затухание (рассеяние, поглощение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Микро изгибные потери</a:t>
            </a:r>
          </a:p>
          <a:p>
            <a:pPr algn="just"/>
            <a:r>
              <a:rPr lang="ru-RU" dirty="0"/>
              <a:t>Численная </a:t>
            </a:r>
            <a:r>
              <a:rPr lang="ru-RU" dirty="0" smtClean="0"/>
              <a:t>апертура</a:t>
            </a:r>
          </a:p>
          <a:p>
            <a:pPr algn="just"/>
            <a:r>
              <a:rPr lang="ru-RU" dirty="0" smtClean="0"/>
              <a:t>Прочность</a:t>
            </a:r>
          </a:p>
          <a:p>
            <a:pPr algn="just"/>
            <a:r>
              <a:rPr lang="ru-RU" dirty="0"/>
              <a:t>Влияние ионизирующего излучения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волокна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9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52603" y="1757547"/>
            <a:ext cx="8039593" cy="24106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Дисперсия</a:t>
            </a:r>
            <a:r>
              <a:rPr lang="ru-RU" dirty="0" smtClean="0"/>
              <a:t> </a:t>
            </a:r>
            <a:r>
              <a:rPr lang="ru-RU" dirty="0"/>
              <a:t>- расплывание светового импульса по мере его движения по оптическому волокну. </a:t>
            </a:r>
            <a:r>
              <a:rPr lang="ru-RU" dirty="0">
                <a:solidFill>
                  <a:srgbClr val="F71515"/>
                </a:solidFill>
              </a:rPr>
              <a:t>Дисперсия ограничивает ширину полосы пропускания и информационную емкость кабеля</a:t>
            </a:r>
            <a:r>
              <a:rPr lang="ru-RU" dirty="0" smtClean="0">
                <a:solidFill>
                  <a:srgbClr val="F71515"/>
                </a:solidFill>
              </a:rPr>
              <a:t>. </a:t>
            </a:r>
            <a:endParaRPr lang="ru-RU" dirty="0">
              <a:solidFill>
                <a:srgbClr val="F71515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Дисперсия</a:t>
            </a:r>
            <a:endParaRPr lang="ru-RU" dirty="0"/>
          </a:p>
        </p:txBody>
      </p:sp>
      <p:pic>
        <p:nvPicPr>
          <p:cNvPr id="1026" name="Picture 2" descr="http://ens.tpu.ru/POSOBIE_FIS_KUSN/%D0%9A%D0%BE%D0%BB%D0%B5%D0%B1%D0%B0%D0%BD%D0%B8%D1%8F%20%D0%B8%20%D0%B2%D0%BE%D0%BB%D0%BD%D1%8B.%20%D0%93%D0%B5%D0%BE%D0%BC%D0%B5%D1%82%D1%80%D0%B8%D1%87%D0%B5%D1%81%D0%BA%D0%B0%D1%8F%20%D0%B8%20%D0%B2%D0%BE%D0%BB%D0%BD%D0%BE%D0%B2%D0%B0%D1%8F%20%D0%BE%D0%BF%D1%82%D0%B8%D0%BA%D0%B0/ima/image18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"/>
          <a:stretch/>
        </p:blipFill>
        <p:spPr bwMode="auto">
          <a:xfrm>
            <a:off x="481329" y="2005012"/>
            <a:ext cx="2701257" cy="18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481330" y="4346369"/>
            <a:ext cx="11310867" cy="1377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ru-RU" dirty="0" smtClean="0"/>
              <a:t>Чем ниже скорость передачи сигналов, тем реже располагаются импульсы в цепочке и тем большая дисперсия допустима.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5657" y="1729406"/>
            <a:ext cx="10025406" cy="4809506"/>
          </a:xfrm>
        </p:spPr>
        <p:txBody>
          <a:bodyPr>
            <a:normAutofit/>
          </a:bodyPr>
          <a:lstStyle/>
          <a:p>
            <a:pPr algn="just">
              <a:buClr>
                <a:srgbClr val="3387C1"/>
              </a:buClr>
            </a:pPr>
            <a:r>
              <a:rPr lang="ru-RU" dirty="0" smtClean="0"/>
              <a:t>Возникает </a:t>
            </a:r>
            <a:r>
              <a:rPr lang="ru-RU" dirty="0"/>
              <a:t>из-за того, что лучи проходят различные </a:t>
            </a:r>
            <a:r>
              <a:rPr lang="ru-RU" dirty="0" smtClean="0"/>
              <a:t>пути</a:t>
            </a:r>
          </a:p>
          <a:p>
            <a:pPr algn="just">
              <a:buClr>
                <a:srgbClr val="3387C1"/>
              </a:buClr>
            </a:pPr>
            <a:r>
              <a:rPr lang="ru-RU" dirty="0" smtClean="0"/>
              <a:t>Свойственна </a:t>
            </a:r>
            <a:r>
              <a:rPr lang="ru-RU" dirty="0"/>
              <a:t>только многомодовым </a:t>
            </a:r>
            <a:r>
              <a:rPr lang="ru-RU" dirty="0" smtClean="0"/>
              <a:t>волокнам</a:t>
            </a:r>
          </a:p>
          <a:p>
            <a:pPr algn="just">
              <a:buClr>
                <a:srgbClr val="3387C1"/>
              </a:buClr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Уменьшение: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3000" dirty="0"/>
              <a:t>Использование ядра с меньшим </a:t>
            </a:r>
            <a:r>
              <a:rPr lang="ru-RU" sz="3000" dirty="0" smtClean="0"/>
              <a:t>диаметром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3000" dirty="0"/>
              <a:t>И</a:t>
            </a:r>
            <a:r>
              <a:rPr lang="ru-RU" sz="3000" dirty="0" smtClean="0"/>
              <a:t>спользование </a:t>
            </a:r>
            <a:r>
              <a:rPr lang="ru-RU" sz="3000" dirty="0"/>
              <a:t>волокна со сглаженным </a:t>
            </a:r>
            <a:r>
              <a:rPr lang="ru-RU" sz="3000" dirty="0" smtClean="0"/>
              <a:t>индексом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3000" dirty="0" smtClean="0"/>
              <a:t>Использование </a:t>
            </a:r>
            <a:r>
              <a:rPr lang="ru-RU" sz="3000" dirty="0"/>
              <a:t>одномодового </a:t>
            </a:r>
            <a:r>
              <a:rPr lang="ru-RU" sz="3000" dirty="0" smtClean="0"/>
              <a:t>волокна</a:t>
            </a:r>
            <a:endParaRPr lang="ru-RU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Модовая </a:t>
            </a:r>
            <a:r>
              <a:rPr lang="ru-RU" dirty="0" smtClean="0"/>
              <a:t>дисперсия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9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1183" y="1843727"/>
            <a:ext cx="11035497" cy="4512623"/>
          </a:xfrm>
        </p:spPr>
        <p:txBody>
          <a:bodyPr>
            <a:normAutofit/>
          </a:bodyPr>
          <a:lstStyle/>
          <a:p>
            <a:pPr>
              <a:buClr>
                <a:srgbClr val="3387C1"/>
              </a:buClr>
            </a:pPr>
            <a:r>
              <a:rPr lang="ru-RU" dirty="0" smtClean="0"/>
              <a:t>Лучи </a:t>
            </a:r>
            <a:r>
              <a:rPr lang="ru-RU" dirty="0"/>
              <a:t>с различными длинами волн также движутся с различными </a:t>
            </a:r>
            <a:r>
              <a:rPr lang="ru-RU" dirty="0" smtClean="0"/>
              <a:t>скоростями (</a:t>
            </a:r>
            <a:r>
              <a:rPr lang="en-US" i="1" dirty="0" smtClean="0"/>
              <a:t>v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smtClean="0"/>
              <a:t>волокну</a:t>
            </a:r>
          </a:p>
          <a:p>
            <a:pPr marL="0" indent="0" algn="ctr">
              <a:buNone/>
            </a:pP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= c/v – </a:t>
            </a:r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показатель преломления</a:t>
            </a:r>
          </a:p>
          <a:p>
            <a:pPr>
              <a:buClr>
                <a:srgbClr val="3387C1"/>
              </a:buClr>
            </a:pP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ru-RU" sz="2800" dirty="0" smtClean="0"/>
              <a:t>меняется в зависимости от длины волны</a:t>
            </a:r>
          </a:p>
          <a:p>
            <a:pPr>
              <a:buClr>
                <a:srgbClr val="3387C1"/>
              </a:buClr>
            </a:pPr>
            <a:endParaRPr lang="ru-RU" sz="2800" dirty="0"/>
          </a:p>
          <a:p>
            <a:pPr marL="0" indent="0">
              <a:buClr>
                <a:srgbClr val="3387C1"/>
              </a:buClr>
              <a:buNone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Зависит от:</a:t>
            </a:r>
          </a:p>
          <a:p>
            <a:pPr lvl="1"/>
            <a:r>
              <a:rPr lang="ru-RU" sz="2800" dirty="0" smtClean="0"/>
              <a:t>Диапазона </a:t>
            </a:r>
            <a:r>
              <a:rPr lang="ru-RU" sz="2800" dirty="0"/>
              <a:t>длин волн света, инжектируемого в </a:t>
            </a:r>
            <a:r>
              <a:rPr lang="ru-RU" sz="2800" dirty="0" smtClean="0"/>
              <a:t>волокно</a:t>
            </a:r>
          </a:p>
          <a:p>
            <a:pPr lvl="1"/>
            <a:r>
              <a:rPr lang="ru-RU" sz="2800" dirty="0" smtClean="0"/>
              <a:t>Центральной рабочей длины </a:t>
            </a:r>
            <a:r>
              <a:rPr lang="ru-RU" sz="2800" dirty="0"/>
              <a:t>волны </a:t>
            </a:r>
            <a:r>
              <a:rPr lang="ru-RU" sz="2800" dirty="0" smtClean="0"/>
              <a:t>источника</a:t>
            </a:r>
            <a:endParaRPr lang="en-US" sz="2800" dirty="0" smtClean="0"/>
          </a:p>
          <a:p>
            <a:pPr>
              <a:buClr>
                <a:srgbClr val="3387C1"/>
              </a:buClr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Молекулярная дисперсия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332689" y="3065671"/>
            <a:ext cx="9912486" cy="166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87C1"/>
              </a:buClr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233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2689" y="1995055"/>
            <a:ext cx="9912486" cy="4108386"/>
          </a:xfrm>
        </p:spPr>
        <p:txBody>
          <a:bodyPr/>
          <a:lstStyle/>
          <a:p>
            <a:pPr algn="just"/>
            <a:r>
              <a:rPr lang="ru-RU" dirty="0" smtClean="0"/>
              <a:t>Обусловлена </a:t>
            </a:r>
            <a:r>
              <a:rPr lang="ru-RU" dirty="0"/>
              <a:t>тем, что оптическая энергия движется как по ядру, так и по </a:t>
            </a:r>
            <a:r>
              <a:rPr lang="ru-RU" dirty="0" smtClean="0"/>
              <a:t>оптической </a:t>
            </a:r>
            <a:r>
              <a:rPr lang="ru-RU" dirty="0" smtClean="0"/>
              <a:t>оболочке</a:t>
            </a:r>
            <a:endParaRPr lang="en-US" dirty="0" smtClean="0"/>
          </a:p>
          <a:p>
            <a:pPr algn="just"/>
            <a:r>
              <a:rPr lang="ru-RU" dirty="0"/>
              <a:t>И</a:t>
            </a:r>
            <a:r>
              <a:rPr lang="ru-RU" dirty="0" smtClean="0"/>
              <a:t>злучение </a:t>
            </a:r>
            <a:r>
              <a:rPr lang="ru-RU" dirty="0"/>
              <a:t>движется со слегка различающимися скоростями в ядре и оптической </a:t>
            </a:r>
            <a:r>
              <a:rPr lang="ru-RU" dirty="0" smtClean="0"/>
              <a:t>оболочке</a:t>
            </a:r>
          </a:p>
          <a:p>
            <a:pPr algn="just"/>
            <a:r>
              <a:rPr lang="ru-RU" dirty="0"/>
              <a:t>Изменение внутренней структуры волокна позволяет существенно влиять на волноводную </a:t>
            </a:r>
            <a:r>
              <a:rPr lang="ru-RU" dirty="0" smtClean="0"/>
              <a:t>дисперсию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Волноводная дисперсия</a:t>
            </a:r>
          </a:p>
        </p:txBody>
      </p:sp>
    </p:spTree>
    <p:extLst>
      <p:ext uri="{BB962C8B-B14F-4D97-AF65-F5344CB8AC3E}">
        <p14:creationId xmlns:p14="http://schemas.microsoft.com/office/powerpoint/2010/main" val="42588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4626" y="1540185"/>
            <a:ext cx="11182748" cy="2219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/>
              <a:t>	Затухание </a:t>
            </a:r>
            <a:r>
              <a:rPr lang="ru-RU" sz="2800" b="1" i="1" dirty="0"/>
              <a:t>- </a:t>
            </a:r>
            <a:r>
              <a:rPr lang="ru-RU" sz="2800" dirty="0"/>
              <a:t>потеря оптической энергии по мере движения света по волокну</a:t>
            </a:r>
            <a:r>
              <a:rPr lang="ru-RU" sz="2800" dirty="0" smtClean="0"/>
              <a:t>. </a:t>
            </a:r>
            <a:r>
              <a:rPr lang="ru-RU" sz="2800" dirty="0"/>
              <a:t>Измеряемое в децибелах на километр, изменяется от 300дБ/км для пластикового волокна до примерно 0.21дБ/км для одномодового волокна</a:t>
            </a:r>
          </a:p>
          <a:p>
            <a:pPr marL="0" indent="0" algn="just">
              <a:buNone/>
            </a:pPr>
            <a:endParaRPr lang="ru-RU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Затухание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5" y="3884922"/>
            <a:ext cx="4213762" cy="2601998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021851" y="3759986"/>
            <a:ext cx="6485338" cy="2596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87C1"/>
              </a:buClr>
            </a:pPr>
            <a:r>
              <a:rPr lang="ru-RU" sz="2800" dirty="0" smtClean="0"/>
              <a:t>Зависит от длины волны света</a:t>
            </a:r>
          </a:p>
          <a:p>
            <a:pPr>
              <a:buClr>
                <a:srgbClr val="3387C1"/>
              </a:buClr>
            </a:pPr>
            <a:r>
              <a:rPr lang="ru-RU" sz="2800" dirty="0" smtClean="0"/>
              <a:t>Окна прозрачности: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820 – 850 нм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1300 нм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 smtClean="0"/>
              <a:t>1550 нм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13165" y="4677435"/>
            <a:ext cx="10236530" cy="1846315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опт. </a:t>
            </a:r>
            <a:r>
              <a:rPr lang="ru-RU" dirty="0"/>
              <a:t>о</a:t>
            </a:r>
            <a:r>
              <a:rPr lang="ru-RU" dirty="0" smtClean="0"/>
              <a:t>болочки менее чем на 1% меньше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ядра</a:t>
            </a:r>
          </a:p>
          <a:p>
            <a:pPr algn="just"/>
            <a:r>
              <a:rPr lang="ru-RU" dirty="0" smtClean="0"/>
              <a:t>Защитная оболочка предохраняет от воздействий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оптического волокна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4" y="1986790"/>
            <a:ext cx="4544338" cy="19045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09978" y="1656081"/>
            <a:ext cx="6801241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algn="just"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Ядро предназначено для переноса света</a:t>
            </a:r>
          </a:p>
          <a:p>
            <a:pPr marL="361950" lvl="0" indent="-361950" algn="just"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Оптическая оболочка имеет отличный от ядра показатель преломления (далее </a:t>
            </a:r>
            <a:r>
              <a:rPr lang="en-US" sz="3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n</a:t>
            </a: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)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07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30732" y="1797013"/>
            <a:ext cx="7857506" cy="3891151"/>
          </a:xfrm>
        </p:spPr>
        <p:txBody>
          <a:bodyPr/>
          <a:lstStyle/>
          <a:p>
            <a:pPr algn="just"/>
            <a:r>
              <a:rPr lang="ru-RU" dirty="0"/>
              <a:t>Потери, связанные с рассеянием оптической энергии, обусловлены неоднородностью волокна и его геометрической </a:t>
            </a:r>
            <a:r>
              <a:rPr lang="ru-RU" dirty="0" smtClean="0"/>
              <a:t>структурой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Рассеяние на неоднородностях происходит во всех направлениях, и свет перестает быть </a:t>
            </a:r>
            <a:r>
              <a:rPr lang="ru-RU" dirty="0" smtClean="0"/>
              <a:t>направленным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Рассеяние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8" y="2417186"/>
            <a:ext cx="3061984" cy="22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3131" y="1512501"/>
            <a:ext cx="11317186" cy="4665163"/>
          </a:xfrm>
        </p:spPr>
        <p:txBody>
          <a:bodyPr>
            <a:normAutofit/>
          </a:bodyPr>
          <a:lstStyle/>
          <a:p>
            <a:pPr algn="just">
              <a:buClr>
                <a:srgbClr val="3387C1"/>
              </a:buClr>
            </a:pPr>
            <a:r>
              <a:rPr lang="ru-RU" sz="2800" dirty="0"/>
              <a:t>Релеевское рассеяние обусловлено вариациями состава и плотности волокна, неизбежными в процессе его </a:t>
            </a:r>
            <a:r>
              <a:rPr lang="ru-RU" sz="2800" dirty="0" smtClean="0"/>
              <a:t>производства</a:t>
            </a:r>
            <a:endParaRPr lang="ru-RU" sz="2800" dirty="0"/>
          </a:p>
          <a:p>
            <a:pPr algn="just">
              <a:buClr>
                <a:srgbClr val="3387C1"/>
              </a:buClr>
            </a:pPr>
            <a:r>
              <a:rPr lang="ru-RU" sz="2800" dirty="0" smtClean="0"/>
              <a:t>Интенсивность </a:t>
            </a:r>
            <a:r>
              <a:rPr lang="ru-RU" sz="2800" dirty="0"/>
              <a:t>рассеяния </a:t>
            </a:r>
            <a:r>
              <a:rPr lang="ru-RU" sz="2800" dirty="0" smtClean="0"/>
              <a:t>быстро </a:t>
            </a:r>
            <a:r>
              <a:rPr lang="ru-RU" sz="2800" dirty="0"/>
              <a:t>уменьшается по мере роста длины волны. Рассеяние определяет минимальный теоретический предел затухания, </a:t>
            </a:r>
            <a:r>
              <a:rPr lang="ru-RU" sz="2800" dirty="0" smtClean="0"/>
              <a:t>равный:</a:t>
            </a:r>
          </a:p>
          <a:p>
            <a:pPr algn="just">
              <a:buClr>
                <a:srgbClr val="3387C1"/>
              </a:buClr>
            </a:pPr>
            <a:endParaRPr lang="ru-RU" sz="2800" dirty="0" smtClean="0"/>
          </a:p>
          <a:p>
            <a:pPr lvl="1" algn="just"/>
            <a:r>
              <a:rPr lang="ru-RU" dirty="0" smtClean="0"/>
              <a:t>2.5 дБ </a:t>
            </a:r>
            <a:r>
              <a:rPr lang="ru-RU" dirty="0"/>
              <a:t>при </a:t>
            </a:r>
            <a:r>
              <a:rPr lang="ru-RU" dirty="0" smtClean="0"/>
              <a:t>820 нм</a:t>
            </a:r>
            <a:endParaRPr lang="ru-RU" dirty="0"/>
          </a:p>
          <a:p>
            <a:pPr lvl="1" algn="just"/>
            <a:r>
              <a:rPr lang="ru-RU" dirty="0" smtClean="0"/>
              <a:t>0.24 дБ </a:t>
            </a:r>
            <a:r>
              <a:rPr lang="ru-RU" dirty="0"/>
              <a:t>при </a:t>
            </a:r>
            <a:r>
              <a:rPr lang="ru-RU" dirty="0" smtClean="0"/>
              <a:t>1300 нм</a:t>
            </a:r>
            <a:endParaRPr lang="ru-RU" dirty="0"/>
          </a:p>
          <a:p>
            <a:pPr lvl="1" algn="just"/>
            <a:r>
              <a:rPr lang="ru-RU" dirty="0" smtClean="0"/>
              <a:t>0.012 дБ </a:t>
            </a:r>
            <a:r>
              <a:rPr lang="ru-RU" dirty="0"/>
              <a:t>при </a:t>
            </a:r>
            <a:r>
              <a:rPr lang="ru-RU" dirty="0" smtClean="0"/>
              <a:t>1550 нм</a:t>
            </a:r>
          </a:p>
          <a:p>
            <a:pPr algn="just"/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Рассеяние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36" y="3689542"/>
            <a:ext cx="5176725" cy="26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1273" y="1437226"/>
            <a:ext cx="10413902" cy="4666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/>
              <a:t>	Поглощение </a:t>
            </a:r>
            <a:r>
              <a:rPr lang="ru-RU" sz="2800" dirty="0" smtClean="0"/>
              <a:t>-  </a:t>
            </a:r>
            <a:r>
              <a:rPr lang="ru-RU" sz="2800" dirty="0"/>
              <a:t>процесс, при котором неоднородности волокна поглощают оптическую энергию и преобразуют ее в </a:t>
            </a:r>
            <a:r>
              <a:rPr lang="ru-RU" sz="2800" dirty="0" smtClean="0"/>
              <a:t>тепло. </a:t>
            </a:r>
            <a:r>
              <a:rPr lang="ru-RU" sz="2800" dirty="0"/>
              <a:t>Области существенного затухания сигнала волокна связаны с молекулами воды и большим поглощением света гидроксильными </a:t>
            </a:r>
            <a:r>
              <a:rPr lang="ru-RU" sz="2800" dirty="0" smtClean="0"/>
              <a:t>молекулами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Поглощение</a:t>
            </a:r>
            <a:endParaRPr lang="ru-RU" dirty="0"/>
          </a:p>
        </p:txBody>
      </p:sp>
      <p:pic>
        <p:nvPicPr>
          <p:cNvPr id="4098" name="Picture 2" descr="http://izmer-ls.ru/w/o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33" y="3501676"/>
            <a:ext cx="6099360" cy="29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5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140" y="1690135"/>
            <a:ext cx="7356765" cy="466621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Связаны </a:t>
            </a:r>
            <a:r>
              <a:rPr lang="ru-RU" dirty="0"/>
              <a:t>с небольшими вариациями профиля границы ядро/оптическая </a:t>
            </a:r>
            <a:r>
              <a:rPr lang="ru-RU" dirty="0" smtClean="0"/>
              <a:t>оболочка</a:t>
            </a:r>
          </a:p>
          <a:p>
            <a:pPr algn="just"/>
            <a:r>
              <a:rPr lang="ru-RU" dirty="0" smtClean="0"/>
              <a:t>Данные </a:t>
            </a:r>
            <a:r>
              <a:rPr lang="ru-RU" dirty="0"/>
              <a:t>вариации границы могут приводить к отражению мод высокого порядка под углами, не допускающими дальнейших </a:t>
            </a:r>
            <a:r>
              <a:rPr lang="ru-RU" dirty="0" smtClean="0"/>
              <a:t>отражений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этом свет покидает </a:t>
            </a:r>
            <a:r>
              <a:rPr lang="ru-RU" dirty="0" smtClean="0"/>
              <a:t>волокно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 изгибные </a:t>
            </a:r>
            <a:r>
              <a:rPr lang="ru-RU" dirty="0"/>
              <a:t>потери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/>
          <a:stretch/>
        </p:blipFill>
        <p:spPr>
          <a:xfrm>
            <a:off x="8363355" y="4130623"/>
            <a:ext cx="3327899" cy="1712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/>
          <a:stretch/>
        </p:blipFill>
        <p:spPr>
          <a:xfrm>
            <a:off x="8336265" y="1690135"/>
            <a:ext cx="3099671" cy="14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9392" y="1437228"/>
            <a:ext cx="10889673" cy="18522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smtClean="0"/>
              <a:t>	Численная апертура </a:t>
            </a:r>
            <a:r>
              <a:rPr lang="ru-RU" sz="2800" i="1" dirty="0" smtClean="0"/>
              <a:t>(</a:t>
            </a:r>
            <a:r>
              <a:rPr lang="en-GB" sz="2800" i="1" dirty="0"/>
              <a:t>Numeric aperture</a:t>
            </a:r>
            <a:r>
              <a:rPr lang="ru-RU" sz="2800" i="1" dirty="0"/>
              <a:t>, </a:t>
            </a:r>
            <a:r>
              <a:rPr lang="en-GB" sz="2800" i="1" dirty="0"/>
              <a:t>NA</a:t>
            </a:r>
            <a:r>
              <a:rPr lang="ru-RU" sz="2800" i="1" dirty="0"/>
              <a:t>) - </a:t>
            </a:r>
            <a:r>
              <a:rPr lang="ru-RU" sz="2800" dirty="0"/>
              <a:t>способность волокна собирать лучи. Только лучи, которые инжектируются в волокно под углами, большими критического, смогут распространяться вдоль </a:t>
            </a:r>
            <a:r>
              <a:rPr lang="ru-RU" sz="2800" dirty="0" smtClean="0"/>
              <a:t>него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Численная апертура</a:t>
            </a:r>
          </a:p>
        </p:txBody>
      </p:sp>
      <p:pic>
        <p:nvPicPr>
          <p:cNvPr id="6146" name="Picture 2" descr="http://dssp.petrsu.ru/~vgurt/moel2/Fiber_optics/Material_ru/pictures_ru/f23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64" y="3563070"/>
            <a:ext cx="2651160" cy="9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629392" y="4655127"/>
            <a:ext cx="10889673" cy="1725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i="1" dirty="0" smtClean="0"/>
              <a:t>NA </a:t>
            </a:r>
            <a:r>
              <a:rPr lang="ru-RU" sz="2800" dirty="0" smtClean="0"/>
              <a:t>указывает </a:t>
            </a:r>
            <a:r>
              <a:rPr lang="ru-RU" sz="2800" dirty="0"/>
              <a:t>на то, как свет вводится в волокно и распространяется по нему. Волокно с большим значением NA хорошо принимает свет, в то время как волокно с малым значением NA можно ввести только узконаправленный пучок </a:t>
            </a:r>
            <a:r>
              <a:rPr lang="ru-RU" sz="2800" dirty="0" smtClean="0"/>
              <a:t>света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0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Численная апертура</a:t>
            </a:r>
          </a:p>
        </p:txBody>
      </p:sp>
      <p:pic>
        <p:nvPicPr>
          <p:cNvPr id="5" name="Picture 4" descr="http://dssp.petrsu.ru/~vgurt/moel2/Fiber_optics/Material_ru/pictures_ru/f23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526972"/>
            <a:ext cx="2092037" cy="7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612565" y="1578293"/>
            <a:ext cx="10930251" cy="2138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Также можно определить величину углов, при которых свет распространяется вдоль волокна. Эти углы образуют конус, называемый </a:t>
            </a:r>
            <a:r>
              <a:rPr lang="ru-RU" i="1" dirty="0"/>
              <a:t>входным конусом</a:t>
            </a:r>
            <a:r>
              <a:rPr lang="ru-RU" dirty="0"/>
              <a:t>, угловой растр которого определяет максимальный угол ввода света в волокно. Входной конус связан с NA:</a:t>
            </a:r>
          </a:p>
          <a:p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06818" y="4932337"/>
            <a:ext cx="11035998" cy="1527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В</a:t>
            </a:r>
            <a:r>
              <a:rPr lang="ru-RU" dirty="0" smtClean="0"/>
              <a:t>олокна </a:t>
            </a:r>
            <a:r>
              <a:rPr lang="ru-RU" dirty="0"/>
              <a:t>с широкой полосой пропускания имеют малые значения NA. Таким образом, они допускают существование малого числа мод, означающее малую дисперсию и более широкую рабочую полосу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766" y="4720561"/>
            <a:ext cx="11175051" cy="1864425"/>
          </a:xfrm>
        </p:spPr>
        <p:txBody>
          <a:bodyPr/>
          <a:lstStyle/>
          <a:p>
            <a:pPr algn="just">
              <a:buClr>
                <a:srgbClr val="FF6D6D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Основная </a:t>
            </a:r>
            <a:r>
              <a:rPr lang="ru-RU" dirty="0"/>
              <a:t>причина, обуславливающая хрупкость волокна, - наличие микротрещин на поверхности и дефектов внутри </a:t>
            </a:r>
            <a:r>
              <a:rPr lang="ru-RU" dirty="0" smtClean="0"/>
              <a:t>волокна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Прочность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835729" y="1581149"/>
            <a:ext cx="7802089" cy="2861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Стеклянные </a:t>
            </a:r>
            <a:r>
              <a:rPr lang="ru-RU" dirty="0"/>
              <a:t>волокна можно согнуть в виде окружности небольшого диаметра или завязать в свободный узел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Предел прочности волокна на разрыв превосходит ту же величину для стальной нити идентичного размера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1" y="1676153"/>
            <a:ext cx="2660073" cy="26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ионизирующего излучения</a:t>
            </a:r>
          </a:p>
        </p:txBody>
      </p:sp>
      <p:pic>
        <p:nvPicPr>
          <p:cNvPr id="1026" name="Picture 2" descr="C:\Users\Jahmenev\Dropbox\Documents\Study\ПетрГУ\6 курс\1 семестр\ВОЛС\img\img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76" y="3769937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18787" y="3778793"/>
            <a:ext cx="7988718" cy="2958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/>
              <a:t>Волокна </a:t>
            </a:r>
            <a:r>
              <a:rPr lang="ru-RU" sz="2600" dirty="0"/>
              <a:t>противостоят росту затухания в условиях постоянного радиоактивного облучения </a:t>
            </a:r>
            <a:endParaRPr lang="en-US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/>
              <a:t>Радиационное </a:t>
            </a:r>
            <a:r>
              <a:rPr lang="ru-RU" sz="2600" dirty="0"/>
              <a:t>облучение усиливает поглощение на неоднородностях </a:t>
            </a:r>
            <a:r>
              <a:rPr lang="ru-RU" sz="2600" dirty="0" smtClean="0"/>
              <a:t>волокна</a:t>
            </a:r>
            <a:endParaRPr lang="ru-RU" sz="26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18787" y="1878948"/>
            <a:ext cx="11117401" cy="177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/>
              <a:t>Радиационная прочность определяет способность оборудования противостоять ядерным </a:t>
            </a:r>
            <a:r>
              <a:rPr lang="ru-RU" sz="2600" dirty="0" smtClean="0"/>
              <a:t>эффектам  </a:t>
            </a:r>
            <a:endParaRPr lang="en-US" sz="2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/>
              <a:t>Волокна </a:t>
            </a:r>
            <a:r>
              <a:rPr lang="ru-RU" sz="2600" dirty="0"/>
              <a:t>в </a:t>
            </a:r>
            <a:r>
              <a:rPr lang="ru-RU" sz="2600" dirty="0" smtClean="0"/>
              <a:t>не </a:t>
            </a:r>
            <a:r>
              <a:rPr lang="ru-RU" sz="2600" dirty="0"/>
              <a:t>накапливают статические заряды под воздействием </a:t>
            </a:r>
            <a:r>
              <a:rPr lang="ru-RU" sz="2600" dirty="0" smtClean="0"/>
              <a:t>радиации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720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91151"/>
            <a:ext cx="12192000" cy="2052352"/>
          </a:xfrm>
          <a:prstGeom prst="rect">
            <a:avLst/>
          </a:prstGeom>
          <a:solidFill>
            <a:srgbClr val="338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83227"/>
            <a:ext cx="12192000" cy="1868199"/>
          </a:xfrm>
        </p:spPr>
        <p:txBody>
          <a:bodyPr anchor="ctr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Оптоволоконные кабели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" y="5832118"/>
            <a:ext cx="824345" cy="824345"/>
          </a:xfrm>
          <a:prstGeom prst="rect">
            <a:avLst/>
          </a:prstGeom>
        </p:spPr>
      </p:pic>
      <p:pic>
        <p:nvPicPr>
          <p:cNvPr id="1028" name="Picture 4" descr="C:\Users\Jahmenev\Dropbox\Documents\Study\ПетрГУ\6 курс\1 семестр\ВОЛС\img\img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34" y="5043576"/>
            <a:ext cx="1685365" cy="18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26702" y="2978986"/>
            <a:ext cx="6338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Курс: «Оптоэлектроника и волоконная оптика»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47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0083" y="1511056"/>
            <a:ext cx="8609610" cy="5011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зависимости от области применения:</a:t>
            </a:r>
          </a:p>
          <a:p>
            <a:pPr marL="0" indent="0">
              <a:buNone/>
            </a:pPr>
            <a:endParaRPr lang="ru-RU" dirty="0" smtClean="0"/>
          </a:p>
          <a:p>
            <a:pPr lvl="1"/>
            <a:r>
              <a:rPr lang="ru-RU" sz="3000" b="1" dirty="0" smtClean="0"/>
              <a:t>Кабели внешней прокладки </a:t>
            </a:r>
            <a:r>
              <a:rPr lang="ru-RU" sz="3000" dirty="0" smtClean="0"/>
              <a:t>– используются при создании подсистемы внешних магистралей, связывают здания</a:t>
            </a:r>
          </a:p>
          <a:p>
            <a:pPr lvl="1"/>
            <a:endParaRPr lang="ru-RU" sz="3000" dirty="0" smtClean="0"/>
          </a:p>
          <a:p>
            <a:pPr lvl="1"/>
            <a:r>
              <a:rPr lang="ru-RU" sz="3000" b="1" dirty="0" smtClean="0"/>
              <a:t>Кабели внутренней прокладки </a:t>
            </a:r>
            <a:r>
              <a:rPr lang="ru-RU" sz="3000" dirty="0" smtClean="0"/>
              <a:t>– используются при организации внутренней магистрали здания</a:t>
            </a:r>
          </a:p>
          <a:p>
            <a:pPr lvl="1"/>
            <a:endParaRPr lang="ru-RU" sz="3000" dirty="0" smtClean="0"/>
          </a:p>
          <a:p>
            <a:pPr lvl="1"/>
            <a:r>
              <a:rPr lang="ru-RU" sz="3000" b="1" dirty="0" smtClean="0"/>
              <a:t>Кабели для шнуров </a:t>
            </a:r>
            <a:r>
              <a:rPr lang="ru-RU" sz="3000" dirty="0" smtClean="0"/>
              <a:t>– используются для изготовления соединительных и коммутационных шнуров</a:t>
            </a:r>
            <a:endParaRPr lang="ru-RU" sz="3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</a:t>
            </a:r>
          </a:p>
        </p:txBody>
      </p:sp>
      <p:pic>
        <p:nvPicPr>
          <p:cNvPr id="5122" name="Рисунок 3" descr="Общая классификация оптических кабелей С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5" y="2639496"/>
            <a:ext cx="2734068" cy="27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света по волокну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81070" y="1762072"/>
            <a:ext cx="5568069" cy="146898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Свет заводится внутрь волокна под углом больше критического к границе ядро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81069" y="3355628"/>
            <a:ext cx="6728785" cy="147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</a:pPr>
            <a:r>
              <a:rPr lang="ru-RU" sz="2800" dirty="0" smtClean="0"/>
              <a:t>Оптическая оболочка испытывает полное внутреннее отражение на этой границе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281070" y="4987047"/>
            <a:ext cx="11250602" cy="130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2D050"/>
              </a:buClr>
            </a:pPr>
            <a:r>
              <a:rPr lang="ru-RU" sz="2800" dirty="0" smtClean="0"/>
              <a:t>Поскольку углы падения и отражения совпадают, то свет и в дальнейшем будем двигаться зигзагообразно вдоль волокна</a:t>
            </a:r>
            <a:endParaRPr lang="ru-RU" sz="2800" dirty="0"/>
          </a:p>
        </p:txBody>
      </p:sp>
      <p:pic>
        <p:nvPicPr>
          <p:cNvPr id="6146" name="Рисунок 5" descr="http://www.optictelecom.ru/000000/lib/htm/foc-06.files/image002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89" y="1917422"/>
            <a:ext cx="5310211" cy="131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4390" y="1508476"/>
            <a:ext cx="11103427" cy="4919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назначению: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ru-RU" sz="2800" dirty="0" smtClean="0"/>
              <a:t>Магистральные (передача на большое расстояние, много каналов)</a:t>
            </a:r>
          </a:p>
          <a:p>
            <a:pPr lvl="1"/>
            <a:r>
              <a:rPr lang="ru-RU" sz="2800" dirty="0" smtClean="0"/>
              <a:t>Зоновые (для связи между областным центром и районами)</a:t>
            </a:r>
          </a:p>
          <a:p>
            <a:pPr lvl="1"/>
            <a:r>
              <a:rPr lang="ru-RU" sz="2800" dirty="0" smtClean="0"/>
              <a:t>Городские (соединители между городскими АТС и узлами связи)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отдельную группу выделяются: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ru-RU" sz="2800" dirty="0" smtClean="0"/>
              <a:t>Подводные (через водные преграды)</a:t>
            </a:r>
          </a:p>
          <a:p>
            <a:pPr lvl="1"/>
            <a:r>
              <a:rPr lang="ru-RU" sz="2800" dirty="0" smtClean="0"/>
              <a:t>Объектовые (внутри объектов)</a:t>
            </a:r>
          </a:p>
          <a:p>
            <a:pPr lvl="1"/>
            <a:r>
              <a:rPr lang="ru-RU" sz="2800" dirty="0" smtClean="0"/>
              <a:t>Монтажные (для внутри- и межблочного монтажа аппаратуры)</a:t>
            </a:r>
          </a:p>
          <a:p>
            <a:pPr lvl="2"/>
            <a:r>
              <a:rPr lang="ru-RU" dirty="0" smtClean="0"/>
              <a:t>Симплексные</a:t>
            </a:r>
          </a:p>
          <a:p>
            <a:pPr lvl="2"/>
            <a:r>
              <a:rPr lang="ru-RU" dirty="0" smtClean="0"/>
              <a:t>Дуплексные</a:t>
            </a:r>
          </a:p>
          <a:p>
            <a:pPr lvl="2"/>
            <a:r>
              <a:rPr lang="ru-RU" dirty="0" smtClean="0"/>
              <a:t>Многожильные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36169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01931" y="1935678"/>
            <a:ext cx="9143243" cy="416776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Оптическое волокно</a:t>
            </a:r>
          </a:p>
          <a:p>
            <a:pPr algn="just"/>
            <a:r>
              <a:rPr lang="ru-RU" sz="3200" dirty="0" smtClean="0"/>
              <a:t>Оптические модули</a:t>
            </a:r>
          </a:p>
          <a:p>
            <a:pPr algn="just"/>
            <a:r>
              <a:rPr lang="ru-RU" sz="3200" dirty="0" smtClean="0"/>
              <a:t>Сердечники</a:t>
            </a:r>
          </a:p>
          <a:p>
            <a:pPr algn="just"/>
            <a:r>
              <a:rPr lang="ru-RU" sz="3200" dirty="0" smtClean="0"/>
              <a:t>Силовые элементы</a:t>
            </a:r>
          </a:p>
          <a:p>
            <a:pPr algn="just"/>
            <a:r>
              <a:rPr lang="ru-RU" sz="3200" dirty="0" smtClean="0"/>
              <a:t>Гидрофобные материалы</a:t>
            </a:r>
          </a:p>
          <a:p>
            <a:pPr algn="just"/>
            <a:r>
              <a:rPr lang="ru-RU" sz="3200" dirty="0" smtClean="0"/>
              <a:t>Оболочки и броня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Конструктивные элементы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0021" y="1437226"/>
            <a:ext cx="10652166" cy="4666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Определяются назначением и областью применения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ru-RU" sz="2800" dirty="0" smtClean="0"/>
              <a:t>Оптический кабель состоит из скрученных по определённой системе оптических волокон, заключенных в общую защитную оболочку. Может содержать упрочняющие элементы</a:t>
            </a:r>
          </a:p>
          <a:p>
            <a:pPr algn="just"/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Конструкции оптических кабелей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14787"/>
            <a:ext cx="60960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Конструкции оптических кабелей</a:t>
            </a:r>
          </a:p>
        </p:txBody>
      </p:sp>
      <p:pic>
        <p:nvPicPr>
          <p:cNvPr id="1026" name="Picture 2" descr="http://2.bp.blogspot.com/--a7_zvXCzv8/UPfHmPyicaI/AAAAAAAAA5Q/19u6PN4ljJ4/s1600/2_optic_cab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3"/>
          <a:stretch/>
        </p:blipFill>
        <p:spPr bwMode="auto">
          <a:xfrm>
            <a:off x="1461861" y="2070225"/>
            <a:ext cx="4665807" cy="37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8016" y="2430848"/>
            <a:ext cx="502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1. Оптическое волокно в защитной оболочке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527" y="2955267"/>
            <a:ext cx="25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2. Оптический модуль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8016" y="3479686"/>
            <a:ext cx="3805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3. Центральный силовой элемент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8016" y="4004105"/>
            <a:ext cx="323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4. Промежуточная оболочка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8016" y="449213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5. Броня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016" y="4980172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6. Внешняя оболочка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9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Сердечник кабеля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08" y="2179925"/>
            <a:ext cx="7916051" cy="37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52604" y="1382174"/>
            <a:ext cx="7860707" cy="5156737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dirty="0" smtClean="0"/>
              <a:t>Основа кабеля – фигурный элемент, в пазах которого укладываются волоконные световоды</a:t>
            </a:r>
          </a:p>
          <a:p>
            <a:pPr algn="just"/>
            <a:r>
              <a:rPr lang="ru-RU" sz="2800" dirty="0" smtClean="0"/>
              <a:t>Упорядоченное размещение световодов</a:t>
            </a:r>
          </a:p>
          <a:p>
            <a:pPr algn="just"/>
            <a:r>
              <a:rPr lang="ru-RU" sz="2800" dirty="0" smtClean="0"/>
              <a:t>Простая технология соединения</a:t>
            </a:r>
          </a:p>
          <a:p>
            <a:pPr algn="just">
              <a:buClr>
                <a:srgbClr val="F71515"/>
              </a:buClr>
            </a:pPr>
            <a:r>
              <a:rPr lang="ru-RU" sz="2800" dirty="0" smtClean="0">
                <a:solidFill>
                  <a:srgbClr val="F71515"/>
                </a:solidFill>
              </a:rPr>
              <a:t>Имеют ограниченную емкость (обычно не более 16 волокон)</a:t>
            </a:r>
          </a:p>
          <a:p>
            <a:pPr algn="just">
              <a:buClr>
                <a:srgbClr val="FF6D6D"/>
              </a:buClr>
            </a:pPr>
            <a:endParaRPr lang="ru-RU" sz="2800" dirty="0" smtClean="0">
              <a:solidFill>
                <a:srgbClr val="FF6D6D"/>
              </a:solidFill>
            </a:endParaRP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Распространен у зарубежных производителей (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Erricson)</a:t>
            </a:r>
            <a:endParaRPr lang="ru-RU" sz="2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Профилированный сердечник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r="60473" b="41631"/>
          <a:stretch/>
        </p:blipFill>
        <p:spPr>
          <a:xfrm>
            <a:off x="479077" y="4509654"/>
            <a:ext cx="2701080" cy="1472541"/>
          </a:xfrm>
          <a:prstGeom prst="rect">
            <a:avLst/>
          </a:prstGeom>
        </p:spPr>
      </p:pic>
      <p:pic>
        <p:nvPicPr>
          <p:cNvPr id="1026" name="Рисунок 8" descr="http://www.optictelecom.ru/000000/lib/htm/foc-06.files/image029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3" y="1825674"/>
            <a:ext cx="1865928" cy="213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86348" y="1710047"/>
            <a:ext cx="8110089" cy="4646303"/>
          </a:xfrm>
        </p:spPr>
        <p:txBody>
          <a:bodyPr anchor="t">
            <a:normAutofit fontScale="92500"/>
          </a:bodyPr>
          <a:lstStyle/>
          <a:p>
            <a:r>
              <a:rPr lang="ru-RU" dirty="0" smtClean="0"/>
              <a:t> Имеют повивную структуру (скрутка)</a:t>
            </a:r>
          </a:p>
          <a:p>
            <a:pPr algn="just"/>
            <a:r>
              <a:rPr lang="ru-RU" dirty="0" smtClean="0"/>
              <a:t>Каждый повив набирается из модулей диаметром около 2 мм, в модуле от 1 до 12 волокон</a:t>
            </a:r>
          </a:p>
          <a:p>
            <a:r>
              <a:rPr lang="ru-RU" dirty="0" smtClean="0"/>
              <a:t>Наиболее распространены 6-ти и 8-ми модульные конструкции</a:t>
            </a:r>
          </a:p>
          <a:p>
            <a:r>
              <a:rPr lang="ru-RU" dirty="0" smtClean="0"/>
              <a:t>Емкость не более 144 волокон</a:t>
            </a:r>
          </a:p>
          <a:p>
            <a:r>
              <a:rPr lang="ru-RU" dirty="0" smtClean="0">
                <a:solidFill>
                  <a:srgbClr val="6DB247"/>
                </a:solidFill>
              </a:rPr>
              <a:t>Хорошая защита от механических и климатических воздействий</a:t>
            </a:r>
          </a:p>
          <a:p>
            <a:r>
              <a:rPr lang="ru-RU" dirty="0" smtClean="0">
                <a:solidFill>
                  <a:srgbClr val="6DB247"/>
                </a:solidFill>
              </a:rPr>
              <a:t>Наилучшая устойчивость к растяжению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Модульная конструкция</a:t>
            </a:r>
            <a:endParaRPr lang="ru-RU" dirty="0"/>
          </a:p>
        </p:txBody>
      </p:sp>
      <p:pic>
        <p:nvPicPr>
          <p:cNvPr id="8194" name="Рисунок 46" descr="http://www.optictelecom.ru/000000/lib/htm/foc-06.files/image007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2" y="2336650"/>
            <a:ext cx="1233677" cy="119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7" descr="http://www.optictelecom.ru/000000/lib/htm/foc-06.files/image008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97" y="2306741"/>
            <a:ext cx="1233677" cy="120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48" descr="http://www.optictelecom.ru/000000/lib/htm/foc-06.files/image009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2" y="4004679"/>
            <a:ext cx="1233677" cy="115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9" descr="http://www.optictelecom.ru/000000/lib/htm/foc-06.files/image010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96" y="4004679"/>
            <a:ext cx="1233677" cy="11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8773" y="1721922"/>
            <a:ext cx="10474037" cy="4381519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Объединяют черты кабелей с профилированный сердечником и модульной конструкцией</a:t>
            </a:r>
          </a:p>
          <a:p>
            <a:pPr algn="just"/>
            <a:r>
              <a:rPr lang="ru-RU" sz="2800" dirty="0"/>
              <a:t>П</a:t>
            </a:r>
            <a:r>
              <a:rPr lang="ru-RU" sz="2800" dirty="0" smtClean="0"/>
              <a:t>рофилированный </a:t>
            </a:r>
            <a:r>
              <a:rPr lang="ru-RU" sz="2800" dirty="0"/>
              <a:t>элемент </a:t>
            </a:r>
            <a:r>
              <a:rPr lang="ru-RU" sz="2800" dirty="0" smtClean="0"/>
              <a:t>в качестве основы сердечника, на его внешней поверхности в пазы уложены трубки модулей</a:t>
            </a:r>
          </a:p>
          <a:p>
            <a:pPr algn="just"/>
            <a:r>
              <a:rPr lang="ru-RU" sz="2800" dirty="0" smtClean="0">
                <a:solidFill>
                  <a:srgbClr val="6DB247"/>
                </a:solidFill>
              </a:rPr>
              <a:t>Высокая устойчивость к сдавливанию</a:t>
            </a:r>
          </a:p>
          <a:p>
            <a:pPr algn="just"/>
            <a:r>
              <a:rPr lang="ru-RU" sz="2800" dirty="0" smtClean="0">
                <a:solidFill>
                  <a:srgbClr val="6DB247"/>
                </a:solidFill>
              </a:rPr>
              <a:t>Удобство работы, повышенная герметичность</a:t>
            </a:r>
          </a:p>
          <a:p>
            <a:pPr algn="just"/>
            <a:endParaRPr lang="ru-RU" sz="2800" dirty="0"/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Кабели серии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GNSLWLV </a:t>
            </a: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фирмы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Ericsson</a:t>
            </a:r>
            <a:endParaRPr lang="ru-RU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конструкции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5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60073" y="1615044"/>
            <a:ext cx="9024490" cy="4824433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ru-RU" dirty="0" smtClean="0"/>
              <a:t>Нет центрального силового элемента</a:t>
            </a:r>
            <a:endParaRPr lang="en-US" dirty="0" smtClean="0"/>
          </a:p>
          <a:p>
            <a:pPr algn="just"/>
            <a:r>
              <a:rPr lang="ru-RU" dirty="0" smtClean="0"/>
              <a:t>Одна </a:t>
            </a:r>
            <a:r>
              <a:rPr lang="ru-RU" dirty="0"/>
              <a:t>центральная </a:t>
            </a:r>
            <a:r>
              <a:rPr lang="ru-RU" dirty="0" smtClean="0"/>
              <a:t>трубка большого диаметра качестве основы сердечника</a:t>
            </a:r>
          </a:p>
          <a:p>
            <a:pPr algn="just"/>
            <a:r>
              <a:rPr lang="ru-RU" dirty="0" smtClean="0"/>
              <a:t>Максимальное удаление волокон он внешней поверхности</a:t>
            </a:r>
          </a:p>
          <a:p>
            <a:pPr algn="just"/>
            <a:r>
              <a:rPr lang="ru-RU" dirty="0" smtClean="0"/>
              <a:t>Малые геометрические размеры</a:t>
            </a:r>
          </a:p>
          <a:p>
            <a:pPr algn="just"/>
            <a:r>
              <a:rPr lang="ru-RU" dirty="0" smtClean="0">
                <a:solidFill>
                  <a:srgbClr val="6DB247"/>
                </a:solidFill>
              </a:rPr>
              <a:t>Удобная в разделке конструкция</a:t>
            </a:r>
          </a:p>
          <a:p>
            <a:pPr algn="just"/>
            <a:r>
              <a:rPr lang="ru-RU" dirty="0" smtClean="0">
                <a:solidFill>
                  <a:srgbClr val="6DB247"/>
                </a:solidFill>
              </a:rPr>
              <a:t>Наилучшая защита от сдавливании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Кабели финской фирмы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NK Cabels</a:t>
            </a:r>
            <a:endParaRPr lang="ru-RU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Конструкция с центральной трубкой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9" t="12685" r="19942" b="41631"/>
          <a:stretch/>
        </p:blipFill>
        <p:spPr>
          <a:xfrm>
            <a:off x="411794" y="1825124"/>
            <a:ext cx="1654513" cy="1784575"/>
          </a:xfrm>
          <a:prstGeom prst="rect">
            <a:avLst/>
          </a:prstGeom>
        </p:spPr>
      </p:pic>
      <p:pic>
        <p:nvPicPr>
          <p:cNvPr id="2050" name="Рисунок 9" descr="http://www.optictelecom.ru/000000/lib/htm/foc-06.files/image030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4" y="4421487"/>
            <a:ext cx="1654513" cy="16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9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46961" y="1690135"/>
            <a:ext cx="8039595" cy="3000143"/>
          </a:xfrm>
        </p:spPr>
        <p:txBody>
          <a:bodyPr anchor="t">
            <a:normAutofit/>
          </a:bodyPr>
          <a:lstStyle/>
          <a:p>
            <a:r>
              <a:rPr lang="ru-RU" sz="2800" dirty="0" smtClean="0"/>
              <a:t>Очень плотная компоновка </a:t>
            </a:r>
          </a:p>
          <a:p>
            <a:r>
              <a:rPr lang="ru-RU" sz="2800" dirty="0" smtClean="0"/>
              <a:t>Используются, в основном, при создании основных магистралей крупных городских и телекоммуникационных сетей</a:t>
            </a:r>
          </a:p>
          <a:p>
            <a:pPr>
              <a:buClr>
                <a:srgbClr val="F71515"/>
              </a:buClr>
            </a:pPr>
            <a:r>
              <a:rPr lang="ru-RU" sz="2800" dirty="0" smtClean="0">
                <a:solidFill>
                  <a:srgbClr val="F71515"/>
                </a:solidFill>
              </a:rPr>
              <a:t>Сложный процесс монтажа и оборудование для него</a:t>
            </a:r>
          </a:p>
          <a:p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Ленточные кабели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3" t="11196" r="-246" b="43120"/>
          <a:stretch/>
        </p:blipFill>
        <p:spPr>
          <a:xfrm>
            <a:off x="527400" y="1563867"/>
            <a:ext cx="1752662" cy="1884431"/>
          </a:xfrm>
          <a:prstGeom prst="rect">
            <a:avLst/>
          </a:prstGeom>
        </p:spPr>
      </p:pic>
      <p:pic>
        <p:nvPicPr>
          <p:cNvPr id="7170" name="Рисунок 2" descr="http://www.optictelecom.ru/000000/lib/htm/foc-06.files/image006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23"/>
          <a:stretch>
            <a:fillRect/>
          </a:stretch>
        </p:blipFill>
        <p:spPr bwMode="auto">
          <a:xfrm>
            <a:off x="4943133" y="5021480"/>
            <a:ext cx="19335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3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5" b="38580"/>
          <a:stretch>
            <a:fillRect/>
          </a:stretch>
        </p:blipFill>
        <p:spPr bwMode="auto">
          <a:xfrm>
            <a:off x="2137465" y="4960717"/>
            <a:ext cx="19002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9"/>
          <a:stretch>
            <a:fillRect/>
          </a:stretch>
        </p:blipFill>
        <p:spPr bwMode="auto">
          <a:xfrm>
            <a:off x="7976990" y="4956749"/>
            <a:ext cx="1955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6645" y="5986532"/>
            <a:ext cx="8418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Типы ленточных конструкций: а -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обмотка лентой; б - связывание отдельных волокон друг с другом; в - заключение всех волокон в общую оболочку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403" y="5611028"/>
            <a:ext cx="92036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en-US" sz="1600" dirty="0" smtClean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a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9739" y="5611028"/>
            <a:ext cx="92036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1600" dirty="0" smtClean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б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94709" y="5611028"/>
            <a:ext cx="92036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в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39757" y="1816924"/>
            <a:ext cx="9912486" cy="4274641"/>
          </a:xfrm>
        </p:spPr>
        <p:txBody>
          <a:bodyPr/>
          <a:lstStyle/>
          <a:p>
            <a:pPr algn="just"/>
            <a:r>
              <a:rPr lang="ru-RU" dirty="0" smtClean="0"/>
              <a:t>Свет, попадающий на границу под углом меньше критического, будет проникать в оптическую оболочку и затухать по мере распространения в ней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Внутренне отражение </a:t>
            </a:r>
            <a:r>
              <a:rPr lang="ru-RU" dirty="0" smtClean="0"/>
              <a:t>служит основной для распространения света вдоль обычного оптического волокна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Распространение света по волокну</a:t>
            </a:r>
          </a:p>
        </p:txBody>
      </p:sp>
    </p:spTree>
    <p:extLst>
      <p:ext uri="{BB962C8B-B14F-4D97-AF65-F5344CB8AC3E}">
        <p14:creationId xmlns:p14="http://schemas.microsoft.com/office/powerpoint/2010/main" val="30514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5646" y="1555668"/>
            <a:ext cx="10699667" cy="48006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Для водонепроницаемости пространство между модулями или волокнами заполняется </a:t>
            </a:r>
            <a:r>
              <a:rPr lang="ru-RU" b="1" dirty="0" smtClean="0"/>
              <a:t>компдауном</a:t>
            </a:r>
          </a:p>
          <a:p>
            <a:pPr algn="just"/>
            <a:r>
              <a:rPr lang="ru-RU" b="1" dirty="0" smtClean="0"/>
              <a:t>Слой из устойчивого к нефтепродуктам вещества</a:t>
            </a:r>
            <a:r>
              <a:rPr lang="ru-RU" dirty="0" smtClean="0"/>
              <a:t>, наносится вокруг сердечника – обеспечивает бесшовное соединение между защитной оболочкой или обмоткой сердечника и оболочкой кабеля</a:t>
            </a:r>
          </a:p>
          <a:p>
            <a:pPr algn="just"/>
            <a:r>
              <a:rPr lang="ru-RU" b="1" dirty="0" smtClean="0"/>
              <a:t>Тонкий слой полимерной пленки </a:t>
            </a:r>
            <a:r>
              <a:rPr lang="ru-RU" dirty="0" smtClean="0"/>
              <a:t>– защита от повреждений, изоляция сердечника от других элементов</a:t>
            </a:r>
          </a:p>
          <a:p>
            <a:pPr algn="just"/>
            <a:r>
              <a:rPr lang="ru-RU" dirty="0" smtClean="0"/>
              <a:t>Фирменная опознавательная нитка</a:t>
            </a:r>
          </a:p>
          <a:p>
            <a:pPr algn="just"/>
            <a:r>
              <a:rPr lang="ru-RU" dirty="0" smtClean="0"/>
              <a:t>Метровые метки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сердечника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4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61437" y="1674421"/>
            <a:ext cx="10257628" cy="46819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Повышают механическую прочность кабеля, принимают на себя растягивающие </a:t>
            </a:r>
            <a:r>
              <a:rPr lang="ru-RU" dirty="0" smtClean="0"/>
              <a:t>напряжения.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r>
              <a:rPr lang="ru-RU" sz="2800" dirty="0" smtClean="0"/>
              <a:t>Стальная проволока</a:t>
            </a:r>
          </a:p>
          <a:p>
            <a:pPr lvl="1" algn="just"/>
            <a:r>
              <a:rPr lang="ru-RU" sz="2800" dirty="0" smtClean="0"/>
              <a:t>Медная, алюминиевая и свинцовая трубка</a:t>
            </a:r>
          </a:p>
          <a:p>
            <a:pPr lvl="1" algn="just"/>
            <a:r>
              <a:rPr lang="ru-RU" sz="2800" dirty="0" smtClean="0"/>
              <a:t>Стекловолокно</a:t>
            </a:r>
          </a:p>
          <a:p>
            <a:pPr lvl="1" algn="just"/>
            <a:r>
              <a:rPr lang="ru-RU" sz="2800" dirty="0" smtClean="0"/>
              <a:t>Арамидные нити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Упрочняющие элементы кабеля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2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0083" y="1935678"/>
            <a:ext cx="8589180" cy="4420672"/>
          </a:xfrm>
        </p:spPr>
        <p:txBody>
          <a:bodyPr anchor="t"/>
          <a:lstStyle/>
          <a:p>
            <a:pPr algn="just"/>
            <a:r>
              <a:rPr lang="ru-RU" dirty="0"/>
              <a:t>З</a:t>
            </a:r>
            <a:r>
              <a:rPr lang="ru-RU" dirty="0" smtClean="0"/>
              <a:t>аключение </a:t>
            </a:r>
            <a:r>
              <a:rPr lang="ru-RU" dirty="0"/>
              <a:t>стальной проволоки в отдельную оболочку, которая вместе с </a:t>
            </a:r>
            <a:r>
              <a:rPr lang="ru-RU" dirty="0" smtClean="0"/>
              <a:t>кабелем </a:t>
            </a:r>
            <a:r>
              <a:rPr lang="ru-RU" dirty="0"/>
              <a:t>образует </a:t>
            </a:r>
            <a:r>
              <a:rPr lang="ru-RU" dirty="0" smtClean="0"/>
              <a:t>«восьмерку»</a:t>
            </a:r>
          </a:p>
          <a:p>
            <a:pPr algn="just"/>
            <a:r>
              <a:rPr lang="ru-RU" dirty="0" smtClean="0"/>
              <a:t>Используется </a:t>
            </a:r>
            <a:r>
              <a:rPr lang="ru-RU" dirty="0"/>
              <a:t>для подвески в пролетах длиной 50 ÷ 70 </a:t>
            </a:r>
            <a:r>
              <a:rPr lang="ru-RU" dirty="0" smtClean="0"/>
              <a:t>м</a:t>
            </a:r>
          </a:p>
          <a:p>
            <a:pPr algn="just"/>
            <a:r>
              <a:rPr lang="ru-RU" dirty="0" smtClean="0">
                <a:solidFill>
                  <a:srgbClr val="6DB247"/>
                </a:solidFill>
              </a:rPr>
              <a:t>Экономичная конструкция</a:t>
            </a:r>
          </a:p>
          <a:p>
            <a:pPr algn="just">
              <a:buClr>
                <a:srgbClr val="F71515"/>
              </a:buClr>
            </a:pPr>
            <a:r>
              <a:rPr lang="ru-RU" dirty="0">
                <a:solidFill>
                  <a:srgbClr val="F71515"/>
                </a:solidFill>
              </a:rPr>
              <a:t>Н</a:t>
            </a:r>
            <a:r>
              <a:rPr lang="ru-RU" dirty="0" smtClean="0">
                <a:solidFill>
                  <a:srgbClr val="F71515"/>
                </a:solidFill>
              </a:rPr>
              <a:t>ельзя </a:t>
            </a:r>
            <a:r>
              <a:rPr lang="ru-RU" dirty="0">
                <a:solidFill>
                  <a:srgbClr val="F71515"/>
                </a:solidFill>
              </a:rPr>
              <a:t>использовать на линиях </a:t>
            </a:r>
            <a:r>
              <a:rPr lang="ru-RU" dirty="0" smtClean="0">
                <a:solidFill>
                  <a:srgbClr val="F71515"/>
                </a:solidFill>
              </a:rPr>
              <a:t>электропередачи </a:t>
            </a:r>
            <a:endParaRPr lang="ru-RU" dirty="0">
              <a:solidFill>
                <a:srgbClr val="F71515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Поддерживающий силовой элемент</a:t>
            </a:r>
            <a:endParaRPr lang="ru-RU" dirty="0"/>
          </a:p>
        </p:txBody>
      </p:sp>
      <p:pic>
        <p:nvPicPr>
          <p:cNvPr id="3074" name="Рисунок 10" descr="http://www.optictelecom.ru/000000/lib/htm/foc-06.files/image03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4" y="2657744"/>
            <a:ext cx="1715573" cy="27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олоконно-оптический кабель (анимация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7068" y="1689100"/>
            <a:ext cx="8297863" cy="46672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ОК (видео)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2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83771" y="1793174"/>
            <a:ext cx="10842172" cy="4310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ОКГТ</a:t>
            </a:r>
            <a:r>
              <a:rPr lang="ru-RU" dirty="0" smtClean="0"/>
              <a:t> - </a:t>
            </a:r>
            <a:r>
              <a:rPr lang="ru-RU" dirty="0"/>
              <a:t>о</a:t>
            </a:r>
            <a:r>
              <a:rPr lang="ru-RU" dirty="0" smtClean="0"/>
              <a:t>птический </a:t>
            </a:r>
            <a:r>
              <a:rPr lang="ru-RU" dirty="0"/>
              <a:t>кабель, встроенный в грозозащитный </a:t>
            </a:r>
            <a:r>
              <a:rPr lang="ru-RU" dirty="0" smtClean="0"/>
              <a:t>трос</a:t>
            </a:r>
          </a:p>
          <a:p>
            <a:pPr marL="0" indent="0" algn="just">
              <a:buNone/>
            </a:pPr>
            <a:endParaRPr lang="ru-RU" dirty="0" smtClean="0"/>
          </a:p>
          <a:p>
            <a:pPr lvl="1" algn="just"/>
            <a:r>
              <a:rPr lang="ru-RU" sz="3000" dirty="0"/>
              <a:t>Температура плавления 225º</a:t>
            </a:r>
            <a:r>
              <a:rPr lang="en-US" sz="3000" dirty="0" smtClean="0"/>
              <a:t>C</a:t>
            </a:r>
            <a:endParaRPr lang="ru-RU" sz="3000" dirty="0" smtClean="0"/>
          </a:p>
          <a:p>
            <a:pPr lvl="1" algn="just"/>
            <a:r>
              <a:rPr lang="ru-RU" sz="3000" dirty="0" smtClean="0"/>
              <a:t>Высокая </a:t>
            </a:r>
            <a:r>
              <a:rPr lang="ru-RU" sz="3000" dirty="0"/>
              <a:t>механическую прочность и стойкость к вредному воздействию </a:t>
            </a:r>
            <a:r>
              <a:rPr lang="ru-RU" sz="3000" dirty="0" smtClean="0"/>
              <a:t>влаги</a:t>
            </a:r>
          </a:p>
          <a:p>
            <a:pPr lvl="1" algn="just"/>
            <a:r>
              <a:rPr lang="ru-RU" sz="3000" dirty="0" smtClean="0"/>
              <a:t>Достаточно </a:t>
            </a:r>
            <a:r>
              <a:rPr lang="ru-RU" sz="3000" dirty="0"/>
              <a:t>прочен для того, чтобы выдерживать кратковременное воздействие высоких </a:t>
            </a:r>
            <a:r>
              <a:rPr lang="ru-RU" sz="3000" dirty="0" smtClean="0"/>
              <a:t>температур</a:t>
            </a:r>
            <a:endParaRPr lang="ru-RU" sz="3000" dirty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ОКГТ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0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223" y="1583257"/>
            <a:ext cx="11091553" cy="49600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	Состоит </a:t>
            </a:r>
            <a:r>
              <a:rPr lang="ru-RU" sz="2800" dirty="0"/>
              <a:t>из одного или двух слоев полимера. Обычно для изготовления оболочки применяют следующие виды полимеров</a:t>
            </a:r>
            <a:r>
              <a:rPr lang="ru-RU" sz="2800" dirty="0" smtClean="0"/>
              <a:t>:</a:t>
            </a:r>
          </a:p>
          <a:p>
            <a:pPr lvl="1" algn="just"/>
            <a:r>
              <a:rPr lang="ru-RU" sz="2800" dirty="0" smtClean="0"/>
              <a:t>полиэтилен</a:t>
            </a:r>
            <a:endParaRPr lang="ru-RU" sz="2800" dirty="0"/>
          </a:p>
          <a:p>
            <a:pPr lvl="1" algn="just"/>
            <a:r>
              <a:rPr lang="ru-RU" sz="2800" dirty="0" smtClean="0"/>
              <a:t>поливинилхлорид</a:t>
            </a:r>
            <a:endParaRPr lang="ru-RU" sz="2800" dirty="0"/>
          </a:p>
          <a:p>
            <a:pPr lvl="1" algn="just"/>
            <a:r>
              <a:rPr lang="ru-RU" sz="2800" dirty="0" smtClean="0"/>
              <a:t>полиамид</a:t>
            </a:r>
            <a:endParaRPr lang="ru-RU" sz="2800" dirty="0"/>
          </a:p>
          <a:p>
            <a:pPr lvl="1" algn="just"/>
            <a:r>
              <a:rPr lang="ru-RU" sz="2800" dirty="0" smtClean="0"/>
              <a:t>термопластический </a:t>
            </a:r>
            <a:r>
              <a:rPr lang="ru-RU" sz="2800" dirty="0" smtClean="0"/>
              <a:t>полиуретан</a:t>
            </a:r>
          </a:p>
          <a:p>
            <a:pPr lvl="1" algn="just"/>
            <a:endParaRPr lang="ru-RU" sz="2800" dirty="0"/>
          </a:p>
          <a:p>
            <a:pPr marL="15875" indent="0" algn="just">
              <a:buNone/>
            </a:pPr>
            <a:r>
              <a:rPr lang="ru-RU" sz="2800" dirty="0" smtClean="0"/>
              <a:t>Обладают </a:t>
            </a:r>
            <a:r>
              <a:rPr lang="ru-RU" sz="2800" dirty="0"/>
              <a:t>различными термическими, механическими и электрическими свойствами. различная п</a:t>
            </a:r>
            <a:r>
              <a:rPr lang="ru-RU" sz="2800" dirty="0" smtClean="0"/>
              <a:t>рочность</a:t>
            </a:r>
            <a:r>
              <a:rPr lang="ru-RU" sz="2800" dirty="0"/>
              <a:t>, стойкость к воздействию химикатов и </a:t>
            </a:r>
            <a:r>
              <a:rPr lang="ru-RU" sz="2800" dirty="0" smtClean="0"/>
              <a:t>воспламеняемость</a:t>
            </a:r>
            <a:endParaRPr lang="ru-RU" sz="2800" dirty="0"/>
          </a:p>
          <a:p>
            <a:pPr marL="457200" lvl="1" indent="0" algn="just">
              <a:buNone/>
            </a:pPr>
            <a:endParaRPr lang="ru-RU" sz="2800" dirty="0"/>
          </a:p>
          <a:p>
            <a:pPr algn="just"/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Наружная оболочка</a:t>
            </a:r>
          </a:p>
        </p:txBody>
      </p:sp>
    </p:spTree>
    <p:extLst>
      <p:ext uri="{BB962C8B-B14F-4D97-AF65-F5344CB8AC3E}">
        <p14:creationId xmlns:p14="http://schemas.microsoft.com/office/powerpoint/2010/main" val="12541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86296" y="2196935"/>
            <a:ext cx="9016003" cy="3764002"/>
          </a:xfrm>
        </p:spPr>
        <p:txBody>
          <a:bodyPr>
            <a:normAutofit/>
          </a:bodyPr>
          <a:lstStyle/>
          <a:p>
            <a:pPr>
              <a:buClr>
                <a:srgbClr val="FF6D6D"/>
              </a:buClr>
            </a:pPr>
            <a:r>
              <a:rPr lang="ru-RU" sz="3200" dirty="0"/>
              <a:t>В</a:t>
            </a:r>
            <a:r>
              <a:rPr lang="ru-RU" sz="3200" dirty="0" smtClean="0"/>
              <a:t>ысокая </a:t>
            </a:r>
            <a:r>
              <a:rPr lang="ru-RU" sz="3200" dirty="0"/>
              <a:t>цена на </a:t>
            </a:r>
            <a:r>
              <a:rPr lang="ru-RU" sz="3200" dirty="0" smtClean="0"/>
              <a:t>кабель </a:t>
            </a:r>
            <a:r>
              <a:rPr lang="ru-RU" sz="3200" dirty="0"/>
              <a:t>и аппаратуру для его </a:t>
            </a:r>
            <a:r>
              <a:rPr lang="ru-RU" sz="3200" dirty="0" smtClean="0"/>
              <a:t>обслуживания</a:t>
            </a:r>
          </a:p>
          <a:p>
            <a:pPr>
              <a:buClr>
                <a:srgbClr val="FF6D6D"/>
              </a:buClr>
            </a:pPr>
            <a:r>
              <a:rPr lang="ru-RU" sz="3200" dirty="0"/>
              <a:t>В</a:t>
            </a:r>
            <a:r>
              <a:rPr lang="ru-RU" sz="3200" dirty="0" smtClean="0"/>
              <a:t>ысокие </a:t>
            </a:r>
            <a:r>
              <a:rPr lang="ru-RU" sz="3200" dirty="0"/>
              <a:t>требования к качеству </a:t>
            </a:r>
            <a:r>
              <a:rPr lang="ru-RU" sz="3200" dirty="0" smtClean="0"/>
              <a:t>монтажа</a:t>
            </a:r>
            <a:endParaRPr lang="ru-RU" sz="3200" dirty="0"/>
          </a:p>
          <a:p>
            <a:pPr>
              <a:buClr>
                <a:srgbClr val="FF6D6D"/>
              </a:buClr>
            </a:pPr>
            <a:r>
              <a:rPr lang="ru-RU" sz="3200" dirty="0" smtClean="0"/>
              <a:t>Хрупкость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3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91938" y="2363189"/>
            <a:ext cx="9261996" cy="35146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В</a:t>
            </a:r>
            <a:r>
              <a:rPr lang="ru-RU" sz="3200" dirty="0" smtClean="0"/>
              <a:t>ысокая </a:t>
            </a:r>
            <a:r>
              <a:rPr lang="ru-RU" sz="3200" dirty="0"/>
              <a:t>защищенность </a:t>
            </a:r>
            <a:r>
              <a:rPr lang="ru-RU" sz="3200" dirty="0" smtClean="0"/>
              <a:t>сигнала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Н</a:t>
            </a:r>
            <a:r>
              <a:rPr lang="ru-RU" sz="3200" dirty="0" smtClean="0"/>
              <a:t>изкая </a:t>
            </a:r>
            <a:r>
              <a:rPr lang="ru-RU" sz="3200" dirty="0"/>
              <a:t>степень </a:t>
            </a:r>
            <a:r>
              <a:rPr lang="ru-RU" sz="3200" dirty="0" smtClean="0"/>
              <a:t>затухания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Н</a:t>
            </a:r>
            <a:r>
              <a:rPr lang="ru-RU" sz="3200" dirty="0" smtClean="0"/>
              <a:t>едосягаемая </a:t>
            </a:r>
            <a:r>
              <a:rPr lang="ru-RU" sz="3200" dirty="0"/>
              <a:t>для других видов кабеля 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Пропускная способность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8764" y="2992575"/>
            <a:ext cx="5991100" cy="21019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Конструкция </a:t>
            </a:r>
            <a:r>
              <a:rPr lang="ru-RU" sz="3200" dirty="0"/>
              <a:t>и типы оптических </a:t>
            </a:r>
            <a:r>
              <a:rPr lang="ru-RU" sz="3200" dirty="0" smtClean="0"/>
              <a:t>волокон</a:t>
            </a:r>
          </a:p>
          <a:p>
            <a:r>
              <a:rPr lang="ru-RU" sz="3200" dirty="0"/>
              <a:t>Оптоволоконные кабели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48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" y="5832118"/>
            <a:ext cx="824345" cy="824345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7956468" y="2303812"/>
            <a:ext cx="4287980" cy="352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104765" y="2992575"/>
            <a:ext cx="4117418" cy="210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Яхменев Роман</a:t>
            </a:r>
            <a:r>
              <a:rPr lang="en-US" sz="2800" dirty="0" smtClean="0"/>
              <a:t>, </a:t>
            </a:r>
            <a:r>
              <a:rPr lang="ru-RU" sz="2800" dirty="0" smtClean="0"/>
              <a:t>гр.21616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3387C1"/>
                </a:solidFill>
                <a:hlinkClick r:id="rId4"/>
              </a:rPr>
              <a:t>vitegor@petrsu.ru</a:t>
            </a:r>
            <a:endParaRPr lang="ru-RU" sz="2800" u="sng" dirty="0" smtClean="0">
              <a:solidFill>
                <a:srgbClr val="3387C1"/>
              </a:solidFill>
            </a:endParaRPr>
          </a:p>
          <a:p>
            <a:pPr marL="0" indent="0">
              <a:buNone/>
            </a:pPr>
            <a:endParaRPr lang="ru-RU" sz="3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656118" y="2670209"/>
            <a:ext cx="0" cy="27466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409510" y="1670988"/>
            <a:ext cx="7372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Курс: «Оптоэлектроника и волоконная оптика»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57548" y="1496291"/>
            <a:ext cx="9120249" cy="256506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Факторы влияющие на движение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света:</a:t>
            </a:r>
            <a:endParaRPr lang="ru-RU" sz="3200" dirty="0" smtClean="0"/>
          </a:p>
          <a:p>
            <a:pPr lvl="1">
              <a:lnSpc>
                <a:spcPct val="100000"/>
              </a:lnSpc>
              <a:buClr>
                <a:srgbClr val="92D050"/>
              </a:buClr>
            </a:pPr>
            <a:r>
              <a:rPr lang="ru-RU" sz="2600" dirty="0" smtClean="0"/>
              <a:t>Размер волокна</a:t>
            </a:r>
          </a:p>
          <a:p>
            <a:pPr lvl="1">
              <a:lnSpc>
                <a:spcPct val="100000"/>
              </a:lnSpc>
              <a:buClr>
                <a:srgbClr val="92D050"/>
              </a:buClr>
            </a:pPr>
            <a:r>
              <a:rPr lang="ru-RU" sz="2600" dirty="0" smtClean="0"/>
              <a:t>Состав волокна</a:t>
            </a:r>
          </a:p>
          <a:p>
            <a:pPr lvl="1">
              <a:lnSpc>
                <a:spcPct val="100000"/>
              </a:lnSpc>
              <a:buClr>
                <a:srgbClr val="92D050"/>
              </a:buClr>
            </a:pPr>
            <a:r>
              <a:rPr lang="ru-RU" sz="2600" dirty="0" smtClean="0"/>
              <a:t>Процесс инжекции  света внутрь волокна</a:t>
            </a:r>
            <a:endParaRPr lang="ru-RU" sz="2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Распространение света по волокну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3940"/>
              </p:ext>
            </p:extLst>
          </p:nvPr>
        </p:nvGraphicFramePr>
        <p:xfrm>
          <a:off x="3908641" y="3849946"/>
          <a:ext cx="43747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987"/>
                <a:gridCol w="29817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Ядро, мкм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Оптическая оболочка, мкм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125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62,5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140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9328" y="6171684"/>
            <a:ext cx="91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Типичные диаметры ядра и оптической оболочки оптоволокна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6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7242" y="1579419"/>
            <a:ext cx="11213901" cy="3538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Оптические волокна могут быть классифицированы двумя способами: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lvl="1">
              <a:lnSpc>
                <a:spcPct val="100000"/>
              </a:lnSpc>
              <a:buClr>
                <a:srgbClr val="92D050"/>
              </a:buClr>
            </a:pPr>
            <a:r>
              <a:rPr lang="ru-RU" sz="4000" dirty="0" smtClean="0"/>
              <a:t>По материалу</a:t>
            </a:r>
          </a:p>
          <a:p>
            <a:pPr lvl="1">
              <a:lnSpc>
                <a:spcPct val="100000"/>
              </a:lnSpc>
              <a:buClr>
                <a:srgbClr val="92D050"/>
              </a:buClr>
            </a:pPr>
            <a:r>
              <a:rPr lang="ru-RU" sz="4000" dirty="0" smtClean="0"/>
              <a:t>По индексу преломления и модовой структуре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волокон</a:t>
            </a:r>
          </a:p>
        </p:txBody>
      </p:sp>
    </p:spTree>
    <p:extLst>
      <p:ext uri="{BB962C8B-B14F-4D97-AF65-F5344CB8AC3E}">
        <p14:creationId xmlns:p14="http://schemas.microsoft.com/office/powerpoint/2010/main" val="28458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1787" y="1426879"/>
            <a:ext cx="11008426" cy="4666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Стеклянные 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волокна</a:t>
            </a:r>
          </a:p>
          <a:p>
            <a:pPr marL="0" indent="0" algn="just">
              <a:buNone/>
            </a:pPr>
            <a:endParaRPr lang="ru-RU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/>
            <a:r>
              <a:rPr lang="ru-RU" sz="2800" dirty="0" smtClean="0"/>
              <a:t>Стеклянное ядро  и стеклянная оптическая оболочка</a:t>
            </a:r>
          </a:p>
          <a:p>
            <a:pPr lvl="1" algn="just"/>
            <a:endParaRPr lang="ru-RU" sz="2800" dirty="0" smtClean="0"/>
          </a:p>
          <a:p>
            <a:pPr lvl="1" algn="just"/>
            <a:r>
              <a:rPr lang="ru-RU" sz="2800" dirty="0" smtClean="0"/>
              <a:t>Стекло состоит из сверхчистого и сверхпрозрачного диоксида кремния или плавленого кварца</a:t>
            </a:r>
          </a:p>
          <a:p>
            <a:pPr lvl="1" algn="just"/>
            <a:endParaRPr lang="ru-RU" sz="2800" dirty="0" smtClean="0"/>
          </a:p>
          <a:p>
            <a:pPr lvl="1" algn="just"/>
            <a:r>
              <a:rPr lang="ru-RU" sz="2800" dirty="0" smtClean="0"/>
              <a:t>В стекло добавляют примести, чтобы получить требуемый показатель преломления (германий и фосфор увеличивают </a:t>
            </a:r>
            <a:r>
              <a:rPr lang="en-US" sz="2800" i="1" dirty="0" smtClean="0"/>
              <a:t>n</a:t>
            </a:r>
            <a:r>
              <a:rPr lang="ru-RU" sz="2800" dirty="0" smtClean="0"/>
              <a:t>, бор и фтор уменьшают)</a:t>
            </a:r>
          </a:p>
          <a:p>
            <a:pPr algn="just"/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1787" y="1559505"/>
            <a:ext cx="11008426" cy="3950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Стеклянные волокна с пластиковой оптической оболочкой (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PCS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ru-RU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Стеклянное ядро и пластиковая оптическую оболочку</a:t>
            </a: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Приемлемые характеристики для использования</a:t>
            </a:r>
          </a:p>
          <a:p>
            <a:pPr lvl="1"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4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44E94-6313-46B5-8D81-075DC4EAD38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591787" y="1496291"/>
            <a:ext cx="11008426" cy="5035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2D05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Пластиковые волокна</a:t>
            </a:r>
          </a:p>
          <a:p>
            <a:pPr marL="0" indent="0" algn="just">
              <a:buFont typeface="Wingdings" panose="05000000000000000000" pitchFamily="2" charset="2"/>
              <a:buNone/>
            </a:pPr>
            <a:endParaRPr lang="ru-RU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Пластиковое ядро и пластиковая оптическую оболочку</a:t>
            </a: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Ограниченные возможности с точки зрения затухания и полосы пропускания</a:t>
            </a: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Низкая себестоимость и простота в использовании</a:t>
            </a: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Электромагнитная невосприимчивость и секретность передачи</a:t>
            </a: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Достаточно прочные, малый радиус изгиба</a:t>
            </a:r>
          </a:p>
          <a:p>
            <a:pPr lvl="1" algn="just">
              <a:lnSpc>
                <a:spcPct val="100000"/>
              </a:lnSpc>
            </a:pPr>
            <a:r>
              <a:rPr lang="ru-RU" sz="2800" dirty="0" smtClean="0"/>
              <a:t>Способность восстанавливать первоначальную форму</a:t>
            </a:r>
          </a:p>
          <a:p>
            <a:pPr lvl="1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9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1514</Words>
  <Application>Microsoft Office PowerPoint</Application>
  <PresentationFormat>Широкоэкранный</PresentationFormat>
  <Paragraphs>338</Paragraphs>
  <Slides>48</Slides>
  <Notes>6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Конструкция и типы оптических волокон</vt:lpstr>
      <vt:lpstr>Устройство оптического волокна</vt:lpstr>
      <vt:lpstr>Распространение света по волокну</vt:lpstr>
      <vt:lpstr>Распространение света по волокну</vt:lpstr>
      <vt:lpstr>Распространение света по волокну</vt:lpstr>
      <vt:lpstr>Классификация волокон</vt:lpstr>
      <vt:lpstr>Материал</vt:lpstr>
      <vt:lpstr>Материал</vt:lpstr>
      <vt:lpstr>Материал</vt:lpstr>
      <vt:lpstr>Индекс преломления и модовая структура</vt:lpstr>
      <vt:lpstr>Многомодовое волокно со ступенчатым индексом</vt:lpstr>
      <vt:lpstr>Многомодовое волокно со сглаженным индексом</vt:lpstr>
      <vt:lpstr>Одномодовое волокно со ступенчатым индексом </vt:lpstr>
      <vt:lpstr>Характеристики волокна</vt:lpstr>
      <vt:lpstr>Дисперсия</vt:lpstr>
      <vt:lpstr>Модовая дисперсия</vt:lpstr>
      <vt:lpstr>Молекулярная дисперсия</vt:lpstr>
      <vt:lpstr> Волноводная дисперсия</vt:lpstr>
      <vt:lpstr>Затухание</vt:lpstr>
      <vt:lpstr>Рассеяние</vt:lpstr>
      <vt:lpstr>Рассеяние</vt:lpstr>
      <vt:lpstr>Поглощение</vt:lpstr>
      <vt:lpstr>Микро изгибные потери</vt:lpstr>
      <vt:lpstr>Численная апертура</vt:lpstr>
      <vt:lpstr>Численная апертура</vt:lpstr>
      <vt:lpstr>Прочность</vt:lpstr>
      <vt:lpstr>Влияние ионизирующего излучения</vt:lpstr>
      <vt:lpstr>Оптоволоконные кабели</vt:lpstr>
      <vt:lpstr>Классификация </vt:lpstr>
      <vt:lpstr>Классификация</vt:lpstr>
      <vt:lpstr>Конструктивные элементы</vt:lpstr>
      <vt:lpstr>Конструкции оптических кабелей</vt:lpstr>
      <vt:lpstr>Конструкции оптических кабелей</vt:lpstr>
      <vt:lpstr>Сердечник кабеля</vt:lpstr>
      <vt:lpstr>Профилированный сердечник</vt:lpstr>
      <vt:lpstr>Модульная конструкция</vt:lpstr>
      <vt:lpstr>Гибридные конструкции</vt:lpstr>
      <vt:lpstr>Конструкция с центральной трубкой</vt:lpstr>
      <vt:lpstr>Ленточные кабели</vt:lpstr>
      <vt:lpstr>Заполнение сердечника</vt:lpstr>
      <vt:lpstr>Упрочняющие элементы кабеля</vt:lpstr>
      <vt:lpstr>Поддерживающий силовой элемент</vt:lpstr>
      <vt:lpstr>Изготовление ОК (видео)</vt:lpstr>
      <vt:lpstr>ОКГТ</vt:lpstr>
      <vt:lpstr>Наружная оболочка</vt:lpstr>
      <vt:lpstr>Недостатки ОК</vt:lpstr>
      <vt:lpstr>Преимущества ОК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 Yahmenev</dc:creator>
  <cp:lastModifiedBy>Roman Yahmenev</cp:lastModifiedBy>
  <cp:revision>222</cp:revision>
  <dcterms:created xsi:type="dcterms:W3CDTF">2015-06-08T07:25:27Z</dcterms:created>
  <dcterms:modified xsi:type="dcterms:W3CDTF">2015-11-01T19:31:24Z</dcterms:modified>
</cp:coreProperties>
</file>