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C6CED-3B6B-4812-B397-573ECE3A49E0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2952847-3433-4A0B-82FC-5BA620831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5D9B3-202A-409B-BDAE-BA26D7B03906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E8ED6-CD27-45E1-90C0-C65C74015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49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1CCA2-F766-40B0-B200-1A5A5843F45C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D7B20-3EB2-4FB7-91C0-CC4E19E3C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87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06513-F24A-49BA-AC55-2597583A50D2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805D4-02A5-401C-B665-9E52BE893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084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AE31C-51A4-484C-A0BC-E40290AED05E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43190-D5F9-47AC-82A1-C6CA3DEBE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730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A1496-2BEF-4476-A7F3-E862CABB50A0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07AE5-5E0E-49DF-9DBE-4F0EA5425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63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1CE6096-7FA3-4B97-91A2-8617FFB3882C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4DEC11E-2DE6-47CF-93A9-7A7FEF42E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624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E7EE8-76BB-4912-B2FE-F679F05CEBFE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551A0-6E7E-439A-BCFF-652882A3E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296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45E15-4B54-4107-8D7A-1C780361F708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31406-CB47-4D2B-B24E-DAC5AE881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01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CF4F9-F006-4037-887D-2C102EDC6D40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43919-0B2A-47C8-B4D2-6B7045C2E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3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08BEA-258F-4AFD-9E64-49FEF7DEF082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1746B-B374-4A50-9AC2-88CCB6C5F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87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F910CD-6E9B-40E3-BA68-3B556C4D7F4D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46C447-B24A-4C71-BAFA-A8210B0E6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76" r:id="rId3"/>
    <p:sldLayoutId id="2147483677" r:id="rId4"/>
    <p:sldLayoutId id="2147483684" r:id="rId5"/>
    <p:sldLayoutId id="2147483685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homepages.tversu.ru/~s000154/collision/sge_sol/images/sge_sol19.gif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http://homepages.tversu.ru/~s000154/collision/pendulum/images/pendulum27.gif" TargetMode="Externa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Солитоны</a:t>
            </a:r>
            <a:r>
              <a:rPr lang="ru-RU" dirty="0" smtClean="0"/>
              <a:t> и их применение в волоконно-оптических линиях связи</a:t>
            </a:r>
            <a:endParaRPr lang="ru-RU" dirty="0"/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4500563"/>
            <a:ext cx="4953000" cy="1752600"/>
          </a:xfrm>
        </p:spPr>
        <p:txBody>
          <a:bodyPr/>
          <a:lstStyle/>
          <a:p>
            <a:pPr marL="63500"/>
            <a:r>
              <a:rPr lang="ru-RU" altLang="ru-RU" smtClean="0"/>
              <a:t>Презентацию подготовил </a:t>
            </a:r>
          </a:p>
          <a:p>
            <a:pPr marL="63500"/>
            <a:r>
              <a:rPr lang="ru-RU" altLang="ru-RU" smtClean="0"/>
              <a:t>студент гр. 21614</a:t>
            </a:r>
          </a:p>
          <a:p>
            <a:pPr marL="63500"/>
            <a:r>
              <a:rPr lang="ru-RU" altLang="ru-RU" smtClean="0"/>
              <a:t>Хянин А.А.</a:t>
            </a:r>
          </a:p>
        </p:txBody>
      </p:sp>
      <p:pic>
        <p:nvPicPr>
          <p:cNvPr id="6148" name="Picture 2" descr="D:\ВУЗ им. Куусинена\ФТФ Нано и Микроэлектроника\Сниываыв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4643438"/>
            <a:ext cx="1500187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3571875" y="6286500"/>
            <a:ext cx="2227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altLang="ru-RU"/>
              <a:t>Петрозаводск 2015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066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Самоиндуцированная</a:t>
            </a:r>
            <a:r>
              <a:rPr lang="ru-RU" dirty="0" smtClean="0"/>
              <a:t> прозрачность</a:t>
            </a:r>
            <a:endParaRPr lang="ru-RU" dirty="0"/>
          </a:p>
        </p:txBody>
      </p:sp>
      <p:sp>
        <p:nvSpPr>
          <p:cNvPr id="14339" name="Прямоугольник 9"/>
          <p:cNvSpPr>
            <a:spLocks noChangeArrowheads="1"/>
          </p:cNvSpPr>
          <p:nvPr/>
        </p:nvSpPr>
        <p:spPr bwMode="auto">
          <a:xfrm>
            <a:off x="428625" y="1714500"/>
            <a:ext cx="800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altLang="ru-RU">
                <a:latin typeface="Arial" charset="0"/>
              </a:rPr>
              <a:t>      Этот эффект заключается в том, что среда, поглощающая свет небольшой интенсивности, то есть непрозрачная, внезапно становится прозрачной при прохождении сквозь нее мощного светового импульса.</a:t>
            </a:r>
            <a:br>
              <a:rPr lang="ru-RU" altLang="ru-RU">
                <a:latin typeface="Arial" charset="0"/>
              </a:rPr>
            </a:br>
            <a:endParaRPr lang="ru-RU" altLang="ru-RU">
              <a:latin typeface="Arial" charset="0"/>
            </a:endParaRPr>
          </a:p>
        </p:txBody>
      </p:sp>
      <p:pic>
        <p:nvPicPr>
          <p:cNvPr id="14340" name="Picture 2" descr="C:\Users\Ы\Desktop\Безымцй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4625"/>
            <a:ext cx="38576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2786063"/>
            <a:ext cx="5040312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Прямоугольник 13"/>
          <p:cNvSpPr>
            <a:spLocks noChangeArrowheads="1"/>
          </p:cNvSpPr>
          <p:nvPr/>
        </p:nvSpPr>
        <p:spPr bwMode="auto">
          <a:xfrm>
            <a:off x="214313" y="4429125"/>
            <a:ext cx="392906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altLang="ru-RU"/>
              <a:t>В отличие от обычных ВОЛС, сигнал подается не в диапазоне окна прозрачности, а в пике поглощения, который для кварцевого волокна лежит в области аномальной дисперсии</a:t>
            </a:r>
          </a:p>
        </p:txBody>
      </p:sp>
      <p:sp>
        <p:nvSpPr>
          <p:cNvPr id="14343" name="Прямоугольник 14"/>
          <p:cNvSpPr>
            <a:spLocks noChangeArrowheads="1"/>
          </p:cNvSpPr>
          <p:nvPr/>
        </p:nvSpPr>
        <p:spPr bwMode="auto">
          <a:xfrm>
            <a:off x="4214813" y="5429250"/>
            <a:ext cx="4714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/>
            <a:r>
              <a:rPr lang="ru-RU" altLang="ru-RU"/>
              <a:t>Зависимость логарифмического декремента затухания от длины волны источника сигнала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066800"/>
          </a:xfrm>
        </p:spPr>
        <p:txBody>
          <a:bodyPr/>
          <a:lstStyle/>
          <a:p>
            <a:r>
              <a:rPr lang="ru-RU" altLang="ru-RU" smtClean="0"/>
              <a:t>Фазовая самомодуляция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571500" y="1714500"/>
            <a:ext cx="8229600" cy="4324350"/>
          </a:xfrm>
        </p:spPr>
        <p:txBody>
          <a:bodyPr/>
          <a:lstStyle/>
          <a:p>
            <a:r>
              <a:rPr lang="ru-RU" altLang="ru-RU" smtClean="0"/>
              <a:t>Фазовая самомодуляция вызвана зависимостью показателя преломления сердцевины волокна от интенсивности оптического сигнала.</a:t>
            </a:r>
          </a:p>
          <a:p>
            <a:pPr>
              <a:buFont typeface="Georgia" pitchFamily="18" charset="0"/>
              <a:buNone/>
            </a:pPr>
            <a:endParaRPr lang="ru-RU" alt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57250" y="4143375"/>
            <a:ext cx="3214688" cy="1857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Временная </a:t>
            </a:r>
            <a:r>
              <a:rPr lang="ru-RU" sz="2400" dirty="0" err="1"/>
              <a:t>самомодуляция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29188" y="4143375"/>
            <a:ext cx="3214687" cy="1857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Пространственная </a:t>
            </a:r>
            <a:r>
              <a:rPr lang="ru-RU" sz="2400" dirty="0" err="1"/>
              <a:t>самомодуляция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1066800"/>
          </a:xfrm>
        </p:spPr>
        <p:txBody>
          <a:bodyPr/>
          <a:lstStyle/>
          <a:p>
            <a:r>
              <a:rPr lang="ru-RU" altLang="ru-RU" smtClean="0"/>
              <a:t>Временная самомодуляция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643188"/>
            <a:ext cx="23050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1714500"/>
            <a:ext cx="8215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altLang="ru-RU"/>
              <a:t>Временная самомодуляция обусловленна самонаведенным набегом фазы, который оптический сигнал приобретает при распространении в ВОЛС: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357188" y="3429000"/>
            <a:ext cx="5143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altLang="ru-RU"/>
              <a:t>Вследствие зависимости фазы от времени возникает уширение импульса, его спектрального состава в среде с нормальной дисперсией</a:t>
            </a:r>
          </a:p>
        </p:txBody>
      </p:sp>
      <p:sp>
        <p:nvSpPr>
          <p:cNvPr id="16390" name="TextBox 2"/>
          <p:cNvSpPr txBox="1">
            <a:spLocks noChangeArrowheads="1"/>
          </p:cNvSpPr>
          <p:nvPr/>
        </p:nvSpPr>
        <p:spPr bwMode="auto">
          <a:xfrm>
            <a:off x="428625" y="4929188"/>
            <a:ext cx="4929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altLang="ru-RU"/>
              <a:t>И наоборот, если сигнал распространяется в среде с аномальной дисперсией</a:t>
            </a:r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143250"/>
            <a:ext cx="28003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714375"/>
            <a:ext cx="8229600" cy="1066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Пространственная </a:t>
            </a:r>
            <a:r>
              <a:rPr lang="ru-RU" dirty="0" err="1" smtClean="0"/>
              <a:t>самомодуляция</a:t>
            </a:r>
            <a:endParaRPr lang="ru-RU" dirty="0"/>
          </a:p>
        </p:txBody>
      </p:sp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428625" y="2071688"/>
            <a:ext cx="8358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just" eaLnBrk="0" hangingPunct="0"/>
            <a:r>
              <a:rPr lang="ru-RU" altLang="ru-RU">
                <a:ea typeface="Calibri" pitchFamily="34" charset="0"/>
              </a:rPr>
              <a:t>Пространственная самомодуляция приводит к самофокусировке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428625" y="2500313"/>
            <a:ext cx="8429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just"/>
            <a:r>
              <a:rPr lang="ru-RU" altLang="ru-RU"/>
              <a:t>Если распределение мощности соответствует гауссовской функции, то показатель преломления в центре пучка возрастает, а к периферии плавно уменьшается, в результате среда становится подобной градиентной линзе и преобразует изначально плоский фронт к сходящемуся:</a:t>
            </a: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786188"/>
            <a:ext cx="41338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857250"/>
            <a:ext cx="8229600" cy="1066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Сосвместное</a:t>
            </a:r>
            <a:r>
              <a:rPr lang="ru-RU" dirty="0" smtClean="0"/>
              <a:t> действие фазовых </a:t>
            </a:r>
            <a:r>
              <a:rPr lang="ru-RU" dirty="0" err="1" smtClean="0"/>
              <a:t>самоммодуляций</a:t>
            </a:r>
            <a:endParaRPr lang="ru-RU" dirty="0"/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928688" y="2143125"/>
            <a:ext cx="6858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just"/>
            <a:r>
              <a:rPr lang="ru-RU" altLang="ru-RU"/>
              <a:t>Поскольку, при самофокусировке  мощность сигнала возрастает, то увеличивается и Временная Фазовая Самомодуляция, а это в свою очередь приводит к дисбалансу с дисперсией среды и сигнал начинает уширяться, его интенсивность падает и волновой фронт восстанавливается и баланс тоже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4000500"/>
            <a:ext cx="48101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857250"/>
            <a:ext cx="8229600" cy="1066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Динамика оптического </a:t>
            </a:r>
            <a:r>
              <a:rPr lang="ru-RU" dirty="0" err="1" smtClean="0"/>
              <a:t>солитона</a:t>
            </a:r>
            <a:r>
              <a:rPr lang="ru-RU" dirty="0" smtClean="0"/>
              <a:t> при распространении в ВОЛС</a:t>
            </a:r>
            <a:endParaRPr lang="ru-RU" dirty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214563"/>
            <a:ext cx="35909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1066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Препятствия в распространении </a:t>
            </a:r>
            <a:r>
              <a:rPr lang="ru-RU" dirty="0" err="1" smtClean="0"/>
              <a:t>солитонов</a:t>
            </a:r>
            <a:endParaRPr lang="ru-RU" dirty="0"/>
          </a:p>
        </p:txBody>
      </p:sp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642938" y="2071688"/>
            <a:ext cx="771525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just" eaLnBrk="0" hangingPunct="0"/>
            <a:r>
              <a:rPr lang="ru-RU" altLang="ru-RU">
                <a:latin typeface="Arial" charset="0"/>
                <a:ea typeface="Calibri" pitchFamily="34" charset="0"/>
              </a:rPr>
              <a:t>Мешают оптическому солитону нелинейные эффекты рассеяния </a:t>
            </a:r>
            <a:r>
              <a:rPr lang="ru-RU" altLang="ru-RU">
                <a:ea typeface="Calibri" pitchFamily="34" charset="0"/>
              </a:rPr>
              <a:t>–</a:t>
            </a:r>
            <a:r>
              <a:rPr lang="ru-RU" altLang="ru-RU">
                <a:latin typeface="Arial" charset="0"/>
                <a:ea typeface="Calibri" pitchFamily="34" charset="0"/>
              </a:rPr>
              <a:t> Вынужденное Комбинационное Рассеивание и Вынужденное Рассеивание Мандельштама-Брюллиэна. ВРМБ ограничивает пропускную мощность излучения из </a:t>
            </a:r>
            <a:r>
              <a:rPr lang="ru-RU" altLang="ru-RU">
                <a:ea typeface="Calibri" pitchFamily="34" charset="0"/>
              </a:rPr>
              <a:t>–</a:t>
            </a:r>
            <a:r>
              <a:rPr lang="ru-RU" altLang="ru-RU">
                <a:latin typeface="Arial" charset="0"/>
                <a:ea typeface="Calibri" pitchFamily="34" charset="0"/>
              </a:rPr>
              <a:t> за увеличения мощности обратной волны, а на ВКР идет диссипация энергии.</a:t>
            </a:r>
          </a:p>
          <a:p>
            <a:pPr algn="just" eaLnBrk="0" hangingPunct="0"/>
            <a:endParaRPr lang="ru-RU" altLang="ru-RU">
              <a:ea typeface="Calibri" pitchFamily="34" charset="0"/>
            </a:endParaRPr>
          </a:p>
          <a:p>
            <a:pPr algn="just" eaLnBrk="0" hangingPunct="0"/>
            <a:r>
              <a:rPr lang="ru-RU" altLang="ru-RU">
                <a:latin typeface="Arial" charset="0"/>
                <a:ea typeface="Calibri" pitchFamily="34" charset="0"/>
              </a:rPr>
              <a:t>ВКР представляет собой значительно меньшую проблему в сравнении с ВРМБ, поскольку не ограничивает  оптической мощности, вводимой в волокно.</a:t>
            </a:r>
            <a:endParaRPr lang="ru-RU" altLang="ru-RU">
              <a:ea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066800"/>
          </a:xfrm>
        </p:spPr>
        <p:txBody>
          <a:bodyPr/>
          <a:lstStyle/>
          <a:p>
            <a:r>
              <a:rPr lang="ru-RU" altLang="ru-RU" smtClean="0"/>
              <a:t>Преимущества солитонных ВОЛС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143000"/>
            <a:ext cx="8229600" cy="106997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endParaRPr lang="ru-RU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714375" y="1785938"/>
            <a:ext cx="750093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88925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just" eaLnBrk="0" hangingPunct="0"/>
            <a:r>
              <a:rPr lang="ru-RU" altLang="ru-RU">
                <a:ea typeface="Times New Roman" pitchFamily="18" charset="0"/>
              </a:rPr>
              <a:t>Использование оптических солитонов, сохраняющих свою форму при распространении, позволяет осуществить полностью оптическую передачу сигнала на расстояния до 5 – 6 тысяч километров. Однако на пути создания «солитонной линии» имеются существенные трудности, которые удалось преодолеть только в самое последнее время.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14375" y="3786188"/>
            <a:ext cx="7500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just"/>
            <a:r>
              <a:rPr lang="ru-RU" altLang="ru-RU"/>
              <a:t>При затухании солитона по мере продвижения в световоде уменьшается фазовая самомодуляция и для того, чтобы поддерживать солитон необходимо делать световоды с уменьшающимся параметром аномальной дисперсии.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3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/>
          <a:lstStyle/>
          <a:p>
            <a:r>
              <a:rPr lang="ru-RU" altLang="ru-RU" smtClean="0"/>
              <a:t>Спасибо 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066800"/>
          </a:xfrm>
        </p:spPr>
        <p:txBody>
          <a:bodyPr/>
          <a:lstStyle/>
          <a:p>
            <a:r>
              <a:rPr lang="ru-RU" altLang="ru-RU" smtClean="0"/>
              <a:t>История открытия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2857500" y="2000250"/>
            <a:ext cx="5857875" cy="432435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ru-RU" altLang="ru-RU" sz="2400" smtClean="0"/>
              <a:t>		В 1834 году. Джон Скотт Рассел, шотландский физик наблюдал явление одиночной волны вызванной резкой остановкой баржи. </a:t>
            </a:r>
          </a:p>
          <a:p>
            <a:pPr>
              <a:buFont typeface="Georgia" pitchFamily="18" charset="0"/>
              <a:buNone/>
            </a:pPr>
            <a:r>
              <a:rPr lang="ru-RU" altLang="ru-RU" sz="2400" smtClean="0"/>
              <a:t>		Вода, увлекаемая баржей, после её остановки отрывалась от борта и продолжала своё движение в виде водяного горба, который не затухал на достаточно большом расстоянии.</a:t>
            </a:r>
          </a:p>
        </p:txBody>
      </p:sp>
      <p:pic>
        <p:nvPicPr>
          <p:cNvPr id="7172" name="Picture 2" descr="https://im1-tub-ru.yandex.net/i?id=5e56f1f1150312fc469e7bceb538dcc7&amp;n=33&amp;h=190&amp;w=1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071688"/>
            <a:ext cx="2551113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785813" y="5143500"/>
            <a:ext cx="2241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/>
            <a:r>
              <a:rPr lang="ru-RU" altLang="ru-RU"/>
              <a:t>Джон Скотт Рассел</a:t>
            </a:r>
          </a:p>
          <a:p>
            <a:pPr algn="ctr"/>
            <a:r>
              <a:rPr lang="ru-RU" altLang="ru-RU"/>
              <a:t>(1808-1882)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642938" y="928688"/>
            <a:ext cx="8229600" cy="1066800"/>
          </a:xfrm>
        </p:spPr>
        <p:txBody>
          <a:bodyPr/>
          <a:lstStyle/>
          <a:p>
            <a:r>
              <a:rPr lang="ru-RU" altLang="ru-RU" smtClean="0"/>
              <a:t>Солитон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 smtClean="0"/>
              <a:t>Солитон – это структурно устойчивая уединённая волна, распространяющаяся в нелинейной среде.</a:t>
            </a:r>
          </a:p>
          <a:p>
            <a:endParaRPr lang="ru-RU" altLang="ru-RU" sz="2400" smtClean="0"/>
          </a:p>
          <a:p>
            <a:r>
              <a:rPr lang="ru-RU" altLang="ru-RU" sz="2400" smtClean="0"/>
              <a:t>Солитоны при взаимодействии друг с другом или с некоторыми другими возмущениями не разрушаются, а продолжают движение, сохраняя свою структуру неизменной. Это свойство может использоваться для передачи данных на большие расстояния без помех.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42938" y="785813"/>
            <a:ext cx="8229600" cy="1066800"/>
          </a:xfrm>
        </p:spPr>
        <p:txBody>
          <a:bodyPr/>
          <a:lstStyle/>
          <a:p>
            <a:r>
              <a:rPr lang="ru-RU" altLang="ru-RU" smtClean="0"/>
              <a:t>Солитоны бывают: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57563" y="3429000"/>
            <a:ext cx="2286000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ФК-солитоны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5813" y="2214563"/>
            <a:ext cx="2286000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КдФ-солитоны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29313" y="4643438"/>
            <a:ext cx="2286000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Групповые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солитоны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066800"/>
          </a:xfrm>
        </p:spPr>
        <p:txBody>
          <a:bodyPr/>
          <a:lstStyle/>
          <a:p>
            <a:r>
              <a:rPr lang="ru-RU" altLang="ru-RU" smtClean="0"/>
              <a:t>КдФ-солитон</a:t>
            </a:r>
          </a:p>
        </p:txBody>
      </p:sp>
      <p:sp>
        <p:nvSpPr>
          <p:cNvPr id="1028" name="Содержимое 2"/>
          <p:cNvSpPr>
            <a:spLocks noGrp="1"/>
          </p:cNvSpPr>
          <p:nvPr>
            <p:ph idx="1"/>
          </p:nvPr>
        </p:nvSpPr>
        <p:spPr>
          <a:xfrm>
            <a:off x="285750" y="3214688"/>
            <a:ext cx="8229600" cy="2573337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ru-RU" altLang="ru-RU" sz="1800" smtClean="0">
                <a:latin typeface="Arial" charset="0"/>
                <a:ea typeface="Times New Roman" pitchFamily="18" charset="0"/>
                <a:cs typeface="Arial" charset="0"/>
              </a:rPr>
              <a:t>    Способность солитона сохранять при распространении свою форму неизменной объясняется тем, что поведение его определяется двумя действующими взаимно противоположно процессами. </a:t>
            </a:r>
          </a:p>
          <a:p>
            <a:endParaRPr lang="ru-RU" altLang="ru-RU" sz="1800" smtClean="0">
              <a:ea typeface="Times New Roman" pitchFamily="18" charset="0"/>
              <a:cs typeface="Arial" charset="0"/>
            </a:endParaRPr>
          </a:p>
          <a:p>
            <a:pPr>
              <a:buFont typeface="Georgia" pitchFamily="18" charset="0"/>
              <a:buNone/>
            </a:pPr>
            <a:r>
              <a:rPr lang="ru-RU" altLang="ru-RU" sz="1800" smtClean="0">
                <a:latin typeface="Arial" charset="0"/>
                <a:ea typeface="Times New Roman" pitchFamily="18" charset="0"/>
                <a:cs typeface="Arial" charset="0"/>
              </a:rPr>
              <a:t>   А) Нелинейное укручение                       Б) Дисперсия</a:t>
            </a:r>
            <a:endParaRPr lang="ru-RU" altLang="ru-RU" sz="1800" smtClean="0"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1026" name="Object 22"/>
          <p:cNvGraphicFramePr>
            <a:graphicFrameLocks noChangeAspect="1"/>
          </p:cNvGraphicFramePr>
          <p:nvPr/>
        </p:nvGraphicFramePr>
        <p:xfrm>
          <a:off x="1500188" y="2143125"/>
          <a:ext cx="21923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Формула" r:id="rId3" imgW="1282700" imgH="419100" progId="Equation.3">
                  <p:embed/>
                </p:oleObj>
              </mc:Choice>
              <mc:Fallback>
                <p:oleObj name="Формула" r:id="rId3" imgW="1282700" imgH="4191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2143125"/>
                        <a:ext cx="2192337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Box 20"/>
          <p:cNvSpPr txBox="1">
            <a:spLocks noChangeArrowheads="1"/>
          </p:cNvSpPr>
          <p:nvPr/>
        </p:nvSpPr>
        <p:spPr bwMode="auto">
          <a:xfrm>
            <a:off x="714375" y="1714500"/>
            <a:ext cx="3613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altLang="ru-RU"/>
              <a:t>Уравнение Кортевега де-Фриза</a:t>
            </a:r>
          </a:p>
        </p:txBody>
      </p:sp>
      <p:pic>
        <p:nvPicPr>
          <p:cNvPr id="6" name="Picture 27" descr="http://img.youtube.com/vi/o9a7qTlCMfY/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143000"/>
            <a:ext cx="2328862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0" descr="nonlinepl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000625"/>
            <a:ext cx="2286000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dispers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4857750"/>
            <a:ext cx="2786063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57188" y="642938"/>
            <a:ext cx="8229600" cy="1066800"/>
          </a:xfrm>
        </p:spPr>
        <p:txBody>
          <a:bodyPr/>
          <a:lstStyle/>
          <a:p>
            <a:r>
              <a:rPr lang="ru-RU" altLang="ru-RU" smtClean="0"/>
              <a:t>КдФ-солитон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285750" y="1714500"/>
            <a:ext cx="8229600" cy="1071563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ru-RU" altLang="ru-RU" sz="2400" smtClean="0">
                <a:latin typeface="Arial" charset="0"/>
                <a:ea typeface="Times New Roman" pitchFamily="18" charset="0"/>
                <a:cs typeface="Arial" charset="0"/>
              </a:rPr>
              <a:t>		Нелинейное укручение волны компенсируется ее расплыванием за счет дисперсии, что и обеспечивает сохранение формы такой волны при ее распространении.</a:t>
            </a:r>
            <a:endParaRPr lang="ru-RU" altLang="ru-RU" sz="2400" smtClean="0">
              <a:ea typeface="Times New Roman" pitchFamily="18" charset="0"/>
              <a:cs typeface="Arial" charset="0"/>
            </a:endParaRPr>
          </a:p>
        </p:txBody>
      </p:sp>
      <p:pic>
        <p:nvPicPr>
          <p:cNvPr id="4" name="Picture 22" descr="TravellingWaves_p_1_to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857625"/>
            <a:ext cx="63912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1066800"/>
          </a:xfrm>
        </p:spPr>
        <p:txBody>
          <a:bodyPr/>
          <a:lstStyle/>
          <a:p>
            <a:r>
              <a:rPr lang="ru-RU" altLang="ru-RU" smtClean="0"/>
              <a:t>ФК-Солитон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142875" y="2000250"/>
            <a:ext cx="3857625" cy="428625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ru-RU" altLang="ru-RU" smtClean="0"/>
              <a:t>	</a:t>
            </a:r>
            <a:r>
              <a:rPr lang="ru-RU" altLang="ru-RU" sz="2000" smtClean="0"/>
              <a:t>По модели Френкеля- Конторовой </a:t>
            </a:r>
            <a:r>
              <a:rPr lang="ru-RU" altLang="ru-RU" sz="2000" smtClean="0">
                <a:latin typeface="Arial" charset="0"/>
                <a:ea typeface="Calibri" pitchFamily="34" charset="0"/>
                <a:cs typeface="Arial" charset="0"/>
              </a:rPr>
              <a:t>слой «дислоцирующих» атомов находится в периодическом поле «подложки» неподвижных атомов, при этом первые друг с другом связаны упругими силами:</a:t>
            </a:r>
            <a:endParaRPr lang="ru-RU" altLang="ru-RU" sz="2000" smtClean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143125"/>
            <a:ext cx="42529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571875"/>
            <a:ext cx="4252913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857750"/>
            <a:ext cx="4143375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066800"/>
          </a:xfrm>
        </p:spPr>
        <p:txBody>
          <a:bodyPr/>
          <a:lstStyle/>
          <a:p>
            <a:r>
              <a:rPr lang="ru-RU" altLang="ru-RU" smtClean="0"/>
              <a:t>Взаимодействие солитонов</a:t>
            </a:r>
          </a:p>
        </p:txBody>
      </p:sp>
      <p:pic>
        <p:nvPicPr>
          <p:cNvPr id="12291" name="Picture 23" descr="[Maple Plot]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000375"/>
            <a:ext cx="387350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2" descr="[Maple Plot]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357438"/>
            <a:ext cx="3427413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066800"/>
          </a:xfrm>
        </p:spPr>
        <p:txBody>
          <a:bodyPr/>
          <a:lstStyle/>
          <a:p>
            <a:r>
              <a:rPr lang="ru-RU" altLang="ru-RU" smtClean="0"/>
              <a:t>Групповые солитоны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214313" y="1785938"/>
            <a:ext cx="8501062" cy="432435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ru-RU" altLang="ru-RU" sz="1900" smtClean="0">
                <a:latin typeface="Arial" charset="0"/>
                <a:ea typeface="Calibri" pitchFamily="34" charset="0"/>
                <a:cs typeface="Arial" charset="0"/>
              </a:rPr>
              <a:t>		Групповой солитон весьма напоминает амплитудно-модулированные электромагнитные волны, его огибающая несинусоидальна, она описывается гиперболическим секансом. Скорость такого солитона не зависит от амплитуды, и этим он отличается от КдФ-солитонов. Он  представляет из себя группу уединенных волн, или волновой пакет из 14-20 волн с одной длиной волны, но с различной амплитудой. Самая высокая волна находится посередине группы, это и есть знаменитый девятый вал.</a:t>
            </a:r>
            <a:endParaRPr lang="ru-RU" altLang="ru-RU" sz="1900" smtClean="0">
              <a:ea typeface="Calibri" pitchFamily="34" charset="0"/>
              <a:cs typeface="Arial" charset="0"/>
            </a:endParaRPr>
          </a:p>
          <a:p>
            <a:endParaRPr lang="ru-RU" altLang="ru-RU" smtClean="0">
              <a:ea typeface="Calibri" pitchFamily="34" charset="0"/>
              <a:cs typeface="Arial" charset="0"/>
            </a:endParaRPr>
          </a:p>
        </p:txBody>
      </p:sp>
      <p:pic>
        <p:nvPicPr>
          <p:cNvPr id="13316" name="Picture 2" descr="http://xreferat.com/image/54/1306458965_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500563"/>
            <a:ext cx="4071938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http://f17.ifotki.info/org/0628ba25ca21a333a650b5a8e2a383083eb7561950232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429125"/>
            <a:ext cx="333375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260</TotalTime>
  <Words>466</Words>
  <Application>Microsoft Office PowerPoint</Application>
  <PresentationFormat>Экран (4:3)</PresentationFormat>
  <Paragraphs>57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Georgia</vt:lpstr>
      <vt:lpstr>Arial</vt:lpstr>
      <vt:lpstr>Trebuchet MS</vt:lpstr>
      <vt:lpstr>Wingdings 2</vt:lpstr>
      <vt:lpstr>Calibri</vt:lpstr>
      <vt:lpstr>Times New Roman</vt:lpstr>
      <vt:lpstr>Городская</vt:lpstr>
      <vt:lpstr>Microsoft Equation 3.0</vt:lpstr>
      <vt:lpstr>Солитоны и их применение в волоконно-оптических линиях связи</vt:lpstr>
      <vt:lpstr>История открытия</vt:lpstr>
      <vt:lpstr>Солитон</vt:lpstr>
      <vt:lpstr>Солитоны бывают:</vt:lpstr>
      <vt:lpstr>КдФ-солитон</vt:lpstr>
      <vt:lpstr>КдФ-солитон</vt:lpstr>
      <vt:lpstr>ФК-Солитон</vt:lpstr>
      <vt:lpstr>Взаимодействие солитонов</vt:lpstr>
      <vt:lpstr>Групповые солитоны</vt:lpstr>
      <vt:lpstr>Самоиндуцированная прозрачность</vt:lpstr>
      <vt:lpstr>Фазовая самомодуляция</vt:lpstr>
      <vt:lpstr>Временная самомодуляция</vt:lpstr>
      <vt:lpstr>Пространственная самомодуляция</vt:lpstr>
      <vt:lpstr>Сосвместное действие фазовых самоммодуляций</vt:lpstr>
      <vt:lpstr>Динамика оптического солитона при распространении в ВОЛС</vt:lpstr>
      <vt:lpstr>Препятствия в распространении солитонов</vt:lpstr>
      <vt:lpstr>Преимущества солитонных ВОЛС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Солитоны и их применение в волоконно-оптических линиях связи</dc:title>
  <dc:creator>Ы</dc:creator>
  <cp:lastModifiedBy>artamonov</cp:lastModifiedBy>
  <cp:revision>29</cp:revision>
  <dcterms:created xsi:type="dcterms:W3CDTF">2015-11-15T19:54:06Z</dcterms:created>
  <dcterms:modified xsi:type="dcterms:W3CDTF">2019-03-27T09:42:46Z</dcterms:modified>
</cp:coreProperties>
</file>