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F55F"/>
    <a:srgbClr val="3FB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96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044D8-E958-4637-A5F4-07BEBA5C60A1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07B1F-06ED-4675-A4F6-553CA1BDB36D}">
      <dgm:prSet phldrT="[Текст]"/>
      <dgm:spPr/>
      <dgm:t>
        <a:bodyPr/>
        <a:lstStyle/>
        <a:p>
          <a:r>
            <a:rPr lang="ru-RU" dirty="0" smtClean="0"/>
            <a:t>Объемная </a:t>
          </a:r>
          <a:r>
            <a:rPr lang="ru-RU" dirty="0" err="1" smtClean="0"/>
            <a:t>микрообработка</a:t>
          </a:r>
          <a:endParaRPr lang="ru-RU" dirty="0"/>
        </a:p>
      </dgm:t>
    </dgm:pt>
    <dgm:pt modelId="{17454EF1-4AEC-41E7-B143-3332EC4DFAD7}" type="parTrans" cxnId="{78E46BC7-3553-4AD1-B7AF-BC54960BB095}">
      <dgm:prSet/>
      <dgm:spPr/>
      <dgm:t>
        <a:bodyPr/>
        <a:lstStyle/>
        <a:p>
          <a:endParaRPr lang="ru-RU"/>
        </a:p>
      </dgm:t>
    </dgm:pt>
    <dgm:pt modelId="{B7174F5A-7691-490D-8DA4-D221D8AD11E9}" type="sibTrans" cxnId="{78E46BC7-3553-4AD1-B7AF-BC54960BB095}">
      <dgm:prSet/>
      <dgm:spPr/>
      <dgm:t>
        <a:bodyPr/>
        <a:lstStyle/>
        <a:p>
          <a:endParaRPr lang="ru-RU"/>
        </a:p>
      </dgm:t>
    </dgm:pt>
    <dgm:pt modelId="{3A615D4A-83AA-4690-AA4F-E2B6CE38A3DD}">
      <dgm:prSet phldrT="[Текст]"/>
      <dgm:spPr/>
      <dgm:t>
        <a:bodyPr/>
        <a:lstStyle/>
        <a:p>
          <a:r>
            <a:rPr lang="ru-RU" dirty="0" smtClean="0"/>
            <a:t>Поверхностная </a:t>
          </a:r>
          <a:r>
            <a:rPr lang="ru-RU" dirty="0" err="1" smtClean="0"/>
            <a:t>микрообработка</a:t>
          </a:r>
          <a:endParaRPr lang="ru-RU" dirty="0"/>
        </a:p>
      </dgm:t>
    </dgm:pt>
    <dgm:pt modelId="{F2AA9DB4-6246-475B-8A0C-A959197F7E6B}" type="parTrans" cxnId="{84AE2396-F245-4365-8203-BF2B92AFAD17}">
      <dgm:prSet/>
      <dgm:spPr/>
      <dgm:t>
        <a:bodyPr/>
        <a:lstStyle/>
        <a:p>
          <a:endParaRPr lang="ru-RU"/>
        </a:p>
      </dgm:t>
    </dgm:pt>
    <dgm:pt modelId="{B698CB87-D322-47B0-ADC9-EEB6513A95C7}" type="sibTrans" cxnId="{84AE2396-F245-4365-8203-BF2B92AFAD17}">
      <dgm:prSet/>
      <dgm:spPr/>
      <dgm:t>
        <a:bodyPr/>
        <a:lstStyle/>
        <a:p>
          <a:endParaRPr lang="ru-RU"/>
        </a:p>
      </dgm:t>
    </dgm:pt>
    <dgm:pt modelId="{441D6B01-B879-4B74-A930-FD132DEBBFF0}">
      <dgm:prSet phldrT="[Текст]"/>
      <dgm:spPr/>
      <dgm:t>
        <a:bodyPr/>
        <a:lstStyle/>
        <a:p>
          <a:r>
            <a:rPr lang="ru-RU" dirty="0" err="1" smtClean="0"/>
            <a:t>Микрообработка</a:t>
          </a:r>
          <a:r>
            <a:rPr lang="ru-RU" dirty="0" smtClean="0"/>
            <a:t> с высоким разрешением</a:t>
          </a:r>
          <a:endParaRPr lang="ru-RU" dirty="0"/>
        </a:p>
      </dgm:t>
    </dgm:pt>
    <dgm:pt modelId="{F9E3BE5A-065F-4086-980C-4C5E55ED589C}" type="parTrans" cxnId="{82BB2376-C93A-4978-9479-FF727815D884}">
      <dgm:prSet/>
      <dgm:spPr/>
      <dgm:t>
        <a:bodyPr/>
        <a:lstStyle/>
        <a:p>
          <a:endParaRPr lang="ru-RU"/>
        </a:p>
      </dgm:t>
    </dgm:pt>
    <dgm:pt modelId="{2831FED5-A37B-4C44-836B-917D805F6FB1}" type="sibTrans" cxnId="{82BB2376-C93A-4978-9479-FF727815D884}">
      <dgm:prSet/>
      <dgm:spPr/>
      <dgm:t>
        <a:bodyPr/>
        <a:lstStyle/>
        <a:p>
          <a:endParaRPr lang="ru-RU"/>
        </a:p>
      </dgm:t>
    </dgm:pt>
    <dgm:pt modelId="{0FC0A6EA-1034-4D75-BD7D-DEFBDE982CE5}" type="pres">
      <dgm:prSet presAssocID="{4E1044D8-E958-4637-A5F4-07BEBA5C60A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4D68C-E89A-413D-ABB6-BBAF0DBE808A}" type="pres">
      <dgm:prSet presAssocID="{70907B1F-06ED-4675-A4F6-553CA1BDB36D}" presName="circle1" presStyleLbl="node1" presStyleIdx="0" presStyleCnt="3"/>
      <dgm:spPr/>
    </dgm:pt>
    <dgm:pt modelId="{7FB578B2-7619-4BF3-B4B5-601F694ED1B3}" type="pres">
      <dgm:prSet presAssocID="{70907B1F-06ED-4675-A4F6-553CA1BDB36D}" presName="space" presStyleCnt="0"/>
      <dgm:spPr/>
    </dgm:pt>
    <dgm:pt modelId="{C962C7F5-4373-4930-9B2A-0F6A246AE5B1}" type="pres">
      <dgm:prSet presAssocID="{70907B1F-06ED-4675-A4F6-553CA1BDB36D}" presName="rect1" presStyleLbl="alignAcc1" presStyleIdx="0" presStyleCnt="3"/>
      <dgm:spPr/>
      <dgm:t>
        <a:bodyPr/>
        <a:lstStyle/>
        <a:p>
          <a:endParaRPr lang="ru-RU"/>
        </a:p>
      </dgm:t>
    </dgm:pt>
    <dgm:pt modelId="{3784EE3D-C62E-4CEE-B50E-A02AAFF03DA9}" type="pres">
      <dgm:prSet presAssocID="{3A615D4A-83AA-4690-AA4F-E2B6CE38A3DD}" presName="vertSpace2" presStyleLbl="node1" presStyleIdx="0" presStyleCnt="3"/>
      <dgm:spPr/>
    </dgm:pt>
    <dgm:pt modelId="{C8A57AD3-E4A4-455E-A8B4-10FDD08699A0}" type="pres">
      <dgm:prSet presAssocID="{3A615D4A-83AA-4690-AA4F-E2B6CE38A3DD}" presName="circle2" presStyleLbl="node1" presStyleIdx="1" presStyleCnt="3"/>
      <dgm:spPr/>
    </dgm:pt>
    <dgm:pt modelId="{5ECAEECC-7459-4953-9ED2-F257A4DCBA56}" type="pres">
      <dgm:prSet presAssocID="{3A615D4A-83AA-4690-AA4F-E2B6CE38A3DD}" presName="rect2" presStyleLbl="alignAcc1" presStyleIdx="1" presStyleCnt="3"/>
      <dgm:spPr/>
      <dgm:t>
        <a:bodyPr/>
        <a:lstStyle/>
        <a:p>
          <a:endParaRPr lang="ru-RU"/>
        </a:p>
      </dgm:t>
    </dgm:pt>
    <dgm:pt modelId="{BFA9F19E-9DA5-4149-B4BD-EFA6A920C1E8}" type="pres">
      <dgm:prSet presAssocID="{441D6B01-B879-4B74-A930-FD132DEBBFF0}" presName="vertSpace3" presStyleLbl="node1" presStyleIdx="1" presStyleCnt="3"/>
      <dgm:spPr/>
    </dgm:pt>
    <dgm:pt modelId="{F04D9CC0-4E27-4688-B872-6F266D269753}" type="pres">
      <dgm:prSet presAssocID="{441D6B01-B879-4B74-A930-FD132DEBBFF0}" presName="circle3" presStyleLbl="node1" presStyleIdx="2" presStyleCnt="3"/>
      <dgm:spPr/>
    </dgm:pt>
    <dgm:pt modelId="{D0C81D0C-35FD-4C3E-B3D1-055CE2FE8014}" type="pres">
      <dgm:prSet presAssocID="{441D6B01-B879-4B74-A930-FD132DEBBFF0}" presName="rect3" presStyleLbl="alignAcc1" presStyleIdx="2" presStyleCnt="3"/>
      <dgm:spPr/>
      <dgm:t>
        <a:bodyPr/>
        <a:lstStyle/>
        <a:p>
          <a:endParaRPr lang="ru-RU"/>
        </a:p>
      </dgm:t>
    </dgm:pt>
    <dgm:pt modelId="{316890F1-8187-46D7-829E-92F7019E2402}" type="pres">
      <dgm:prSet presAssocID="{70907B1F-06ED-4675-A4F6-553CA1BDB36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7D1F9-E89C-4E6B-B9DB-D2DDC12612B8}" type="pres">
      <dgm:prSet presAssocID="{3A615D4A-83AA-4690-AA4F-E2B6CE38A3D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F08FF-2E5B-4837-8266-08F42FC79E75}" type="pres">
      <dgm:prSet presAssocID="{441D6B01-B879-4B74-A930-FD132DEBBFF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072F5-98D7-433C-9CAC-A325E82DC560}" type="presOf" srcId="{3A615D4A-83AA-4690-AA4F-E2B6CE38A3DD}" destId="{5ECAEECC-7459-4953-9ED2-F257A4DCBA56}" srcOrd="0" destOrd="0" presId="urn:microsoft.com/office/officeart/2005/8/layout/target3"/>
    <dgm:cxn modelId="{C270F490-272C-4519-9894-D23402FEF46F}" type="presOf" srcId="{70907B1F-06ED-4675-A4F6-553CA1BDB36D}" destId="{316890F1-8187-46D7-829E-92F7019E2402}" srcOrd="1" destOrd="0" presId="urn:microsoft.com/office/officeart/2005/8/layout/target3"/>
    <dgm:cxn modelId="{82BB2376-C93A-4978-9479-FF727815D884}" srcId="{4E1044D8-E958-4637-A5F4-07BEBA5C60A1}" destId="{441D6B01-B879-4B74-A930-FD132DEBBFF0}" srcOrd="2" destOrd="0" parTransId="{F9E3BE5A-065F-4086-980C-4C5E55ED589C}" sibTransId="{2831FED5-A37B-4C44-836B-917D805F6FB1}"/>
    <dgm:cxn modelId="{521EE948-D810-4418-9449-F08DC9CC1C55}" type="presOf" srcId="{441D6B01-B879-4B74-A930-FD132DEBBFF0}" destId="{572F08FF-2E5B-4837-8266-08F42FC79E75}" srcOrd="1" destOrd="0" presId="urn:microsoft.com/office/officeart/2005/8/layout/target3"/>
    <dgm:cxn modelId="{5E8694E6-CF32-4F0A-8BDF-4F18461895A8}" type="presOf" srcId="{441D6B01-B879-4B74-A930-FD132DEBBFF0}" destId="{D0C81D0C-35FD-4C3E-B3D1-055CE2FE8014}" srcOrd="0" destOrd="0" presId="urn:microsoft.com/office/officeart/2005/8/layout/target3"/>
    <dgm:cxn modelId="{84AE2396-F245-4365-8203-BF2B92AFAD17}" srcId="{4E1044D8-E958-4637-A5F4-07BEBA5C60A1}" destId="{3A615D4A-83AA-4690-AA4F-E2B6CE38A3DD}" srcOrd="1" destOrd="0" parTransId="{F2AA9DB4-6246-475B-8A0C-A959197F7E6B}" sibTransId="{B698CB87-D322-47B0-ADC9-EEB6513A95C7}"/>
    <dgm:cxn modelId="{62153639-2757-4C0D-A232-F8F86D6EDEEA}" type="presOf" srcId="{4E1044D8-E958-4637-A5F4-07BEBA5C60A1}" destId="{0FC0A6EA-1034-4D75-BD7D-DEFBDE982CE5}" srcOrd="0" destOrd="0" presId="urn:microsoft.com/office/officeart/2005/8/layout/target3"/>
    <dgm:cxn modelId="{78E46BC7-3553-4AD1-B7AF-BC54960BB095}" srcId="{4E1044D8-E958-4637-A5F4-07BEBA5C60A1}" destId="{70907B1F-06ED-4675-A4F6-553CA1BDB36D}" srcOrd="0" destOrd="0" parTransId="{17454EF1-4AEC-41E7-B143-3332EC4DFAD7}" sibTransId="{B7174F5A-7691-490D-8DA4-D221D8AD11E9}"/>
    <dgm:cxn modelId="{520CD06C-3A3A-48A4-979B-CB943B6C612D}" type="presOf" srcId="{3A615D4A-83AA-4690-AA4F-E2B6CE38A3DD}" destId="{1437D1F9-E89C-4E6B-B9DB-D2DDC12612B8}" srcOrd="1" destOrd="0" presId="urn:microsoft.com/office/officeart/2005/8/layout/target3"/>
    <dgm:cxn modelId="{271AA7C2-983A-4F49-8330-F9745A28A1A9}" type="presOf" srcId="{70907B1F-06ED-4675-A4F6-553CA1BDB36D}" destId="{C962C7F5-4373-4930-9B2A-0F6A246AE5B1}" srcOrd="0" destOrd="0" presId="urn:microsoft.com/office/officeart/2005/8/layout/target3"/>
    <dgm:cxn modelId="{04478176-8BE9-43AA-8124-B137D2A5488E}" type="presParOf" srcId="{0FC0A6EA-1034-4D75-BD7D-DEFBDE982CE5}" destId="{FE84D68C-E89A-413D-ABB6-BBAF0DBE808A}" srcOrd="0" destOrd="0" presId="urn:microsoft.com/office/officeart/2005/8/layout/target3"/>
    <dgm:cxn modelId="{A21C9FF2-0FEB-4F1F-A6B2-9FFC98FFF3B3}" type="presParOf" srcId="{0FC0A6EA-1034-4D75-BD7D-DEFBDE982CE5}" destId="{7FB578B2-7619-4BF3-B4B5-601F694ED1B3}" srcOrd="1" destOrd="0" presId="urn:microsoft.com/office/officeart/2005/8/layout/target3"/>
    <dgm:cxn modelId="{D40D5F15-F838-4A71-9758-6521FD73DB07}" type="presParOf" srcId="{0FC0A6EA-1034-4D75-BD7D-DEFBDE982CE5}" destId="{C962C7F5-4373-4930-9B2A-0F6A246AE5B1}" srcOrd="2" destOrd="0" presId="urn:microsoft.com/office/officeart/2005/8/layout/target3"/>
    <dgm:cxn modelId="{55B0FA2B-63B2-4C0E-8682-B997CC8F448A}" type="presParOf" srcId="{0FC0A6EA-1034-4D75-BD7D-DEFBDE982CE5}" destId="{3784EE3D-C62E-4CEE-B50E-A02AAFF03DA9}" srcOrd="3" destOrd="0" presId="urn:microsoft.com/office/officeart/2005/8/layout/target3"/>
    <dgm:cxn modelId="{3AA04BEC-BF47-440B-9FF0-8C635DDA53AB}" type="presParOf" srcId="{0FC0A6EA-1034-4D75-BD7D-DEFBDE982CE5}" destId="{C8A57AD3-E4A4-455E-A8B4-10FDD08699A0}" srcOrd="4" destOrd="0" presId="urn:microsoft.com/office/officeart/2005/8/layout/target3"/>
    <dgm:cxn modelId="{CD8D4308-9F89-47FA-9DDD-0D045C6505B2}" type="presParOf" srcId="{0FC0A6EA-1034-4D75-BD7D-DEFBDE982CE5}" destId="{5ECAEECC-7459-4953-9ED2-F257A4DCBA56}" srcOrd="5" destOrd="0" presId="urn:microsoft.com/office/officeart/2005/8/layout/target3"/>
    <dgm:cxn modelId="{0947C8DD-8C8A-4C2B-80D5-BCE9FCE8DE4B}" type="presParOf" srcId="{0FC0A6EA-1034-4D75-BD7D-DEFBDE982CE5}" destId="{BFA9F19E-9DA5-4149-B4BD-EFA6A920C1E8}" srcOrd="6" destOrd="0" presId="urn:microsoft.com/office/officeart/2005/8/layout/target3"/>
    <dgm:cxn modelId="{584290FC-65F8-4DEB-B5A3-A617BBEDD242}" type="presParOf" srcId="{0FC0A6EA-1034-4D75-BD7D-DEFBDE982CE5}" destId="{F04D9CC0-4E27-4688-B872-6F266D269753}" srcOrd="7" destOrd="0" presId="urn:microsoft.com/office/officeart/2005/8/layout/target3"/>
    <dgm:cxn modelId="{FCA061EC-763D-4D16-9518-9D82E1C0C24D}" type="presParOf" srcId="{0FC0A6EA-1034-4D75-BD7D-DEFBDE982CE5}" destId="{D0C81D0C-35FD-4C3E-B3D1-055CE2FE8014}" srcOrd="8" destOrd="0" presId="urn:microsoft.com/office/officeart/2005/8/layout/target3"/>
    <dgm:cxn modelId="{9D70DCCF-D399-4FD1-923A-CDC0EA55B660}" type="presParOf" srcId="{0FC0A6EA-1034-4D75-BD7D-DEFBDE982CE5}" destId="{316890F1-8187-46D7-829E-92F7019E2402}" srcOrd="9" destOrd="0" presId="urn:microsoft.com/office/officeart/2005/8/layout/target3"/>
    <dgm:cxn modelId="{D7031A4A-5872-4707-977F-38457139E928}" type="presParOf" srcId="{0FC0A6EA-1034-4D75-BD7D-DEFBDE982CE5}" destId="{1437D1F9-E89C-4E6B-B9DB-D2DDC12612B8}" srcOrd="10" destOrd="0" presId="urn:microsoft.com/office/officeart/2005/8/layout/target3"/>
    <dgm:cxn modelId="{DCF4AD5C-5B33-41AC-9913-BD8B6ECB02F3}" type="presParOf" srcId="{0FC0A6EA-1034-4D75-BD7D-DEFBDE982CE5}" destId="{572F08FF-2E5B-4837-8266-08F42FC79E7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4D68C-E89A-413D-ABB6-BBAF0DBE808A}">
      <dsp:nvSpPr>
        <dsp:cNvPr id="0" name=""/>
        <dsp:cNvSpPr/>
      </dsp:nvSpPr>
      <dsp:spPr>
        <a:xfrm>
          <a:off x="0" y="0"/>
          <a:ext cx="3168351" cy="31683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62C7F5-4373-4930-9B2A-0F6A246AE5B1}">
      <dsp:nvSpPr>
        <dsp:cNvPr id="0" name=""/>
        <dsp:cNvSpPr/>
      </dsp:nvSpPr>
      <dsp:spPr>
        <a:xfrm>
          <a:off x="1584175" y="0"/>
          <a:ext cx="5976664" cy="31683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Объемная </a:t>
          </a:r>
          <a:r>
            <a:rPr lang="ru-RU" sz="2800" kern="1200" dirty="0" err="1" smtClean="0"/>
            <a:t>микрообработка</a:t>
          </a:r>
          <a:endParaRPr lang="ru-RU" sz="2800" kern="1200" dirty="0"/>
        </a:p>
      </dsp:txBody>
      <dsp:txXfrm>
        <a:off x="1584175" y="0"/>
        <a:ext cx="5976664" cy="950507"/>
      </dsp:txXfrm>
    </dsp:sp>
    <dsp:sp modelId="{C8A57AD3-E4A4-455E-A8B4-10FDD08699A0}">
      <dsp:nvSpPr>
        <dsp:cNvPr id="0" name=""/>
        <dsp:cNvSpPr/>
      </dsp:nvSpPr>
      <dsp:spPr>
        <a:xfrm>
          <a:off x="554462" y="950507"/>
          <a:ext cx="2059426" cy="20594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CAEECC-7459-4953-9ED2-F257A4DCBA56}">
      <dsp:nvSpPr>
        <dsp:cNvPr id="0" name=""/>
        <dsp:cNvSpPr/>
      </dsp:nvSpPr>
      <dsp:spPr>
        <a:xfrm>
          <a:off x="1584175" y="950507"/>
          <a:ext cx="5976664" cy="20594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Поверхностная </a:t>
          </a:r>
          <a:r>
            <a:rPr lang="ru-RU" sz="2800" kern="1200" dirty="0" err="1" smtClean="0"/>
            <a:t>микрообработка</a:t>
          </a:r>
          <a:endParaRPr lang="ru-RU" sz="2800" kern="1200" dirty="0"/>
        </a:p>
      </dsp:txBody>
      <dsp:txXfrm>
        <a:off x="1584175" y="950507"/>
        <a:ext cx="5976664" cy="950504"/>
      </dsp:txXfrm>
    </dsp:sp>
    <dsp:sp modelId="{F04D9CC0-4E27-4688-B872-6F266D269753}">
      <dsp:nvSpPr>
        <dsp:cNvPr id="0" name=""/>
        <dsp:cNvSpPr/>
      </dsp:nvSpPr>
      <dsp:spPr>
        <a:xfrm>
          <a:off x="1108923" y="1901012"/>
          <a:ext cx="950504" cy="9505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C81D0C-35FD-4C3E-B3D1-055CE2FE8014}">
      <dsp:nvSpPr>
        <dsp:cNvPr id="0" name=""/>
        <dsp:cNvSpPr/>
      </dsp:nvSpPr>
      <dsp:spPr>
        <a:xfrm>
          <a:off x="1584175" y="1901012"/>
          <a:ext cx="5976664" cy="950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Микрообработка</a:t>
          </a:r>
          <a:r>
            <a:rPr lang="ru-RU" sz="2800" kern="1200" dirty="0" smtClean="0"/>
            <a:t> с высоким разрешением</a:t>
          </a:r>
          <a:endParaRPr lang="ru-RU" sz="2800" kern="1200" dirty="0"/>
        </a:p>
      </dsp:txBody>
      <dsp:txXfrm>
        <a:off x="1584175" y="1901012"/>
        <a:ext cx="5976664" cy="95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63C4E-6D5B-431C-93EB-F5A4446AE1B4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58A6-F2AC-4EB4-9D48-0E97C193E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7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58A6-F2AC-4EB4-9D48-0E97C193E6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1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Высокочастотные ключи могут быть с омическим или емкостным контактом. При омическом через ключ может протекать как постоянный, так и переменный ток. При емкостном – постоянная составляющая блокируется слоем диэлектрика. На слайде представлен вариант емкостного ключа, который шунтирует сигнальную линию. Для того, чтобы шунтирование состоялось, необходимо приложить между землей и сигнальной линией некоторое напряжение </a:t>
            </a:r>
            <a:r>
              <a:rPr lang="en-US" altLang="ru-RU" dirty="0" smtClean="0"/>
              <a:t>V</a:t>
            </a:r>
            <a:r>
              <a:rPr lang="ru-RU" altLang="ru-RU" dirty="0" err="1" smtClean="0"/>
              <a:t>кр</a:t>
            </a:r>
            <a:r>
              <a:rPr lang="ru-RU" altLang="ru-RU" dirty="0" smtClean="0"/>
              <a:t>, при котором верхний электрод под действием электростатической силы притянется с сигнальной линии. Это напряжение можно вычислить следующим образом. При увеличении напряжения между электродами расстояние между ними </a:t>
            </a:r>
            <a:r>
              <a:rPr lang="en-US" altLang="ru-RU" dirty="0" smtClean="0">
                <a:latin typeface="Cambria Math" pitchFamily="18" charset="0"/>
              </a:rPr>
              <a:t>ℎ</a:t>
            </a:r>
            <a:r>
              <a:rPr lang="ru-RU" altLang="ru-RU" dirty="0" smtClean="0"/>
              <a:t>  </a:t>
            </a:r>
            <a:r>
              <a:rPr lang="ru-RU" altLang="ru-RU" dirty="0" err="1" smtClean="0"/>
              <a:t>бдет</a:t>
            </a:r>
            <a:r>
              <a:rPr lang="ru-RU" altLang="ru-RU" dirty="0" smtClean="0"/>
              <a:t> постоянно уменьшатся, оставаясь стабильным до некоторого значения </a:t>
            </a:r>
            <a:r>
              <a:rPr lang="en-US" altLang="ru-RU" dirty="0" smtClean="0">
                <a:latin typeface="Cambria Math" pitchFamily="18" charset="0"/>
              </a:rPr>
              <a:t>ℎ</a:t>
            </a:r>
            <a:r>
              <a:rPr lang="ru-RU" altLang="ru-RU" baseline="-25000" dirty="0" err="1" smtClean="0">
                <a:latin typeface="Cambria Math" pitchFamily="18" charset="0"/>
              </a:rPr>
              <a:t>кр</a:t>
            </a:r>
            <a:r>
              <a:rPr lang="ru-RU" altLang="ru-RU" dirty="0" smtClean="0">
                <a:latin typeface="Cambria Math" pitchFamily="18" charset="0"/>
              </a:rPr>
              <a:t> </a:t>
            </a:r>
            <a:r>
              <a:rPr lang="ru-RU" altLang="ru-RU" dirty="0" smtClean="0"/>
              <a:t> когда происходит резкое схлопывание зазора вследствие невозможности силы упругости скомпенсировать электростатическую силу.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87B22-1703-4BDB-832C-E0196BE6A5AB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 слайде представлен вариант изготовления такого ключа. 400 </a:t>
            </a:r>
            <a:r>
              <a:rPr lang="ru-RU" altLang="ru-RU" dirty="0" err="1" smtClean="0"/>
              <a:t>нм</a:t>
            </a:r>
            <a:r>
              <a:rPr lang="ru-RU" altLang="ru-RU" dirty="0" smtClean="0"/>
              <a:t> вольфрама для сигнальной линии покрывают 100 </a:t>
            </a:r>
            <a:r>
              <a:rPr lang="ru-RU" altLang="ru-RU" dirty="0" err="1" smtClean="0"/>
              <a:t>нм</a:t>
            </a:r>
            <a:r>
              <a:rPr lang="ru-RU" altLang="ru-RU" dirty="0" smtClean="0"/>
              <a:t> </a:t>
            </a:r>
            <a:r>
              <a:rPr lang="en-US" altLang="ru-RU" dirty="0" smtClean="0"/>
              <a:t>PECVD </a:t>
            </a:r>
            <a:r>
              <a:rPr lang="ru-RU" altLang="ru-RU" dirty="0" smtClean="0"/>
              <a:t>нитрида кремния, затем наносят алюминиевые колонны (4-6 мкм) и покрывают все слоем полиамида. Поверх полиамида наносится поперечная алюминиевая перемычка, которая и будет замыкать ключ. После этого жертвенный слой полиамида удаляется с помощью кислородной плазмы. Напряжение включения ключа – порядка 30-50 В.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BD493-BF46-4F6D-9F3F-4677CDC3C577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oro.ac.uk/microsites/mechman/research/ipm-ktn/pdf/Technology_review/an-introduction-to-mems.pdf" TargetMode="External"/><Relationship Id="rId2" Type="http://schemas.openxmlformats.org/officeDocument/2006/relationships/hyperlink" Target="https://en.ppt-online.org/112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3dnews.ru/600098" TargetMode="External"/><Relationship Id="rId4" Type="http://schemas.openxmlformats.org/officeDocument/2006/relationships/hyperlink" Target="http://www.memsnet.org/mems/what_i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МЭМС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Общая схема. </a:t>
            </a:r>
          </a:p>
          <a:p>
            <a:r>
              <a:rPr lang="ru-RU" b="1" dirty="0" smtClean="0"/>
              <a:t>Технологии МЭМС.</a:t>
            </a:r>
          </a:p>
          <a:p>
            <a:r>
              <a:rPr lang="ru-RU" b="1" dirty="0" smtClean="0"/>
              <a:t>ВЧ ключи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755348"/>
            <a:ext cx="383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студент группы 21414</a:t>
            </a:r>
          </a:p>
          <a:p>
            <a:r>
              <a:rPr lang="ru-RU" dirty="0" err="1" smtClean="0"/>
              <a:t>Суховский</a:t>
            </a:r>
            <a:r>
              <a:rPr lang="ru-RU" dirty="0" smtClean="0"/>
              <a:t> Максим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755348"/>
            <a:ext cx="3834896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Картинки по запросу M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14" y="692696"/>
            <a:ext cx="3454870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Микрообработка</a:t>
            </a:r>
            <a:r>
              <a:rPr lang="ru-RU" b="1" dirty="0" smtClean="0"/>
              <a:t> с высоким разрешением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6621" y="1772816"/>
            <a:ext cx="7470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Микрообработка</a:t>
            </a:r>
            <a:r>
              <a:rPr lang="ru-RU" b="1" dirty="0" smtClean="0"/>
              <a:t> с высоким разрешением (</a:t>
            </a:r>
            <a:r>
              <a:rPr lang="en-US" b="1" dirty="0"/>
              <a:t>HARM</a:t>
            </a:r>
            <a:r>
              <a:rPr lang="ru-RU" b="1" dirty="0"/>
              <a:t>) </a:t>
            </a:r>
            <a:r>
              <a:rPr lang="ru-RU" dirty="0"/>
              <a:t>представляет собой процесс, который включает в себя </a:t>
            </a:r>
            <a:r>
              <a:rPr lang="ru-RU" dirty="0" smtClean="0"/>
              <a:t>различные методы </a:t>
            </a:r>
            <a:r>
              <a:rPr lang="ru-RU" dirty="0" err="1" smtClean="0"/>
              <a:t>микрообработки</a:t>
            </a:r>
            <a:r>
              <a:rPr lang="ru-RU" dirty="0" smtClean="0"/>
              <a:t> с </a:t>
            </a:r>
            <a:r>
              <a:rPr lang="ru-RU" dirty="0"/>
              <a:t>последующим литьевым </a:t>
            </a:r>
            <a:r>
              <a:rPr lang="ru-RU" dirty="0" smtClean="0"/>
              <a:t>формованием, тиснением </a:t>
            </a:r>
            <a:r>
              <a:rPr lang="ru-RU" dirty="0"/>
              <a:t>и, при необходимости, </a:t>
            </a:r>
            <a:r>
              <a:rPr lang="ru-RU" dirty="0" err="1"/>
              <a:t>электроформованием</a:t>
            </a:r>
            <a:r>
              <a:rPr lang="ru-RU" dirty="0"/>
              <a:t> для репликации </a:t>
            </a:r>
            <a:r>
              <a:rPr lang="ru-RU" dirty="0" smtClean="0"/>
              <a:t>микроструктур из </a:t>
            </a:r>
            <a:r>
              <a:rPr lang="ru-RU" dirty="0" err="1" smtClean="0"/>
              <a:t>формовачных</a:t>
            </a:r>
            <a:r>
              <a:rPr lang="ru-RU" dirty="0" smtClean="0"/>
              <a:t> </a:t>
            </a:r>
            <a:r>
              <a:rPr lang="ru-RU" dirty="0"/>
              <a:t>деталей.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2" y="3501008"/>
            <a:ext cx="4176464" cy="27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3645024"/>
            <a:ext cx="2445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Методы </a:t>
            </a:r>
            <a:r>
              <a:rPr lang="en-US" b="1" dirty="0" smtClean="0"/>
              <a:t>LIGA: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Литография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Гальванопластика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Литье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9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79613" y="2698750"/>
            <a:ext cx="1368425" cy="468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Высокочастотные МЭМС ключи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943100"/>
            <a:ext cx="1008063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375" y="1943100"/>
            <a:ext cx="1008063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3167063"/>
            <a:ext cx="4103688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24075" y="2843213"/>
            <a:ext cx="1079500" cy="323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Сигнал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38288" y="1974850"/>
            <a:ext cx="2089150" cy="122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24188" y="2097088"/>
            <a:ext cx="0" cy="60166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Прямоугольник 14"/>
          <p:cNvSpPr>
            <a:spLocks noChangeArrowheads="1"/>
          </p:cNvSpPr>
          <p:nvPr/>
        </p:nvSpPr>
        <p:spPr bwMode="auto">
          <a:xfrm>
            <a:off x="3165475" y="2185988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h</a:t>
            </a:r>
            <a:r>
              <a:rPr lang="en-US" altLang="ru-RU" baseline="-25000"/>
              <a:t>0</a:t>
            </a:r>
            <a:endParaRPr lang="ru-RU" altLang="ru-RU" baseline="-25000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1943100"/>
            <a:ext cx="3889375" cy="1736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1943100"/>
            <a:ext cx="1008063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85113" y="1943100"/>
            <a:ext cx="1008062" cy="17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80175" y="1935163"/>
            <a:ext cx="936625" cy="1736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11863" y="2706688"/>
            <a:ext cx="1873250" cy="10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80175" y="2217738"/>
            <a:ext cx="936625" cy="98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5" name="Прямоугольник 21"/>
          <p:cNvSpPr>
            <a:spLocks noChangeArrowheads="1"/>
          </p:cNvSpPr>
          <p:nvPr/>
        </p:nvSpPr>
        <p:spPr bwMode="auto">
          <a:xfrm>
            <a:off x="6799263" y="25146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S</a:t>
            </a:r>
            <a:endParaRPr lang="ru-RU" altLang="ru-RU" baseline="-25000"/>
          </a:p>
        </p:txBody>
      </p:sp>
      <p:sp>
        <p:nvSpPr>
          <p:cNvPr id="17426" name="Прямоугольник 22"/>
          <p:cNvSpPr>
            <a:spLocks noChangeArrowheads="1"/>
          </p:cNvSpPr>
          <p:nvPr/>
        </p:nvSpPr>
        <p:spPr bwMode="auto">
          <a:xfrm>
            <a:off x="2400300" y="3873500"/>
            <a:ext cx="126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Вид сбоку</a:t>
            </a:r>
          </a:p>
        </p:txBody>
      </p:sp>
      <p:sp>
        <p:nvSpPr>
          <p:cNvPr id="17427" name="Прямоугольник 23"/>
          <p:cNvSpPr>
            <a:spLocks noChangeArrowheads="1"/>
          </p:cNvSpPr>
          <p:nvPr/>
        </p:nvSpPr>
        <p:spPr bwMode="auto">
          <a:xfrm>
            <a:off x="6275388" y="3856038"/>
            <a:ext cx="1387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Вид сверху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4363272"/>
            <a:ext cx="9090822" cy="487249"/>
          </a:xfrm>
          <a:prstGeom prst="rect">
            <a:avLst/>
          </a:prstGeom>
          <a:blipFill rotWithShape="1">
            <a:blip r:embed="rId3"/>
            <a:stretch>
              <a:fillRect l="-536" b="-625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592388" y="2035175"/>
            <a:ext cx="0" cy="36353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Прямоугольник 29"/>
          <p:cNvSpPr>
            <a:spLocks noChangeArrowheads="1"/>
          </p:cNvSpPr>
          <p:nvPr/>
        </p:nvSpPr>
        <p:spPr bwMode="auto">
          <a:xfrm>
            <a:off x="2195513" y="2173288"/>
            <a:ext cx="41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F</a:t>
            </a:r>
            <a:r>
              <a:rPr lang="en-US" altLang="ru-RU" baseline="-25000"/>
              <a:t>1</a:t>
            </a:r>
            <a:endParaRPr lang="ru-RU" altLang="ru-RU" baseline="-2500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592388" y="1589088"/>
            <a:ext cx="0" cy="44608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Прямоугольник 32"/>
          <p:cNvSpPr>
            <a:spLocks noChangeArrowheads="1"/>
          </p:cNvSpPr>
          <p:nvPr/>
        </p:nvSpPr>
        <p:spPr bwMode="auto">
          <a:xfrm>
            <a:off x="2144713" y="1479550"/>
            <a:ext cx="41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F</a:t>
            </a:r>
            <a:r>
              <a:rPr lang="en-US" altLang="ru-RU" baseline="-25000"/>
              <a:t>2</a:t>
            </a:r>
            <a:endParaRPr lang="ru-RU" altLang="ru-RU" baseline="-25000"/>
          </a:p>
        </p:txBody>
      </p:sp>
      <p:cxnSp>
        <p:nvCxnSpPr>
          <p:cNvPr id="35" name="Прямая соединительная линия 34"/>
          <p:cNvCxnSpPr>
            <a:stCxn id="4" idx="2"/>
          </p:cNvCxnSpPr>
          <p:nvPr/>
        </p:nvCxnSpPr>
        <p:spPr>
          <a:xfrm>
            <a:off x="1042988" y="3167063"/>
            <a:ext cx="0" cy="6889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95513" y="3167063"/>
            <a:ext cx="0" cy="68897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42988" y="3856038"/>
            <a:ext cx="36036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35150" y="3856038"/>
            <a:ext cx="3603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7" name="Прямоугольник 43"/>
          <p:cNvSpPr>
            <a:spLocks noChangeArrowheads="1"/>
          </p:cNvSpPr>
          <p:nvPr/>
        </p:nvSpPr>
        <p:spPr bwMode="auto">
          <a:xfrm>
            <a:off x="1462088" y="3690938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V</a:t>
            </a:r>
            <a:endParaRPr lang="ru-RU" altLang="ru-RU" baseline="-25000"/>
          </a:p>
        </p:txBody>
      </p: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744" y="4941168"/>
            <a:ext cx="8067273" cy="369332"/>
          </a:xfrm>
          <a:prstGeom prst="rect">
            <a:avLst/>
          </a:prstGeom>
          <a:blipFill rotWithShape="1">
            <a:blip r:embed="rId4"/>
            <a:stretch>
              <a:fillRect l="-680" t="-8333" r="-454" b="-26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7" name="Прямоугольник 4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744" y="5340771"/>
            <a:ext cx="9172063" cy="923330"/>
          </a:xfrm>
          <a:prstGeom prst="rect">
            <a:avLst/>
          </a:prstGeom>
          <a:blipFill rotWithShape="1">
            <a:blip r:embed="rId5"/>
            <a:stretch>
              <a:fillRect l="-598" t="-3289" b="-921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8" name="Прямоугольник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6264101"/>
            <a:ext cx="2254528" cy="487249"/>
          </a:xfrm>
          <a:prstGeom prst="rect">
            <a:avLst/>
          </a:prstGeom>
          <a:blipFill rotWithShape="1">
            <a:blip r:embed="rId6"/>
            <a:stretch>
              <a:fillRect b="-625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9" name="Стрелка вправо 48"/>
          <p:cNvSpPr/>
          <p:nvPr/>
        </p:nvSpPr>
        <p:spPr>
          <a:xfrm flipV="1">
            <a:off x="2339975" y="6448425"/>
            <a:ext cx="2857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6165304"/>
            <a:ext cx="1956177" cy="656013"/>
          </a:xfrm>
          <a:prstGeom prst="rect">
            <a:avLst/>
          </a:prstGeom>
          <a:blipFill rotWithShape="1">
            <a:blip r:embed="rId7"/>
            <a:stretch>
              <a:fillRect l="-249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1" name="Стрелка вправо 50"/>
          <p:cNvSpPr/>
          <p:nvPr/>
        </p:nvSpPr>
        <p:spPr>
          <a:xfrm flipV="1">
            <a:off x="4572000" y="6429375"/>
            <a:ext cx="2857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44" name="Прямоугольник 51"/>
          <p:cNvSpPr>
            <a:spLocks noChangeArrowheads="1"/>
          </p:cNvSpPr>
          <p:nvPr/>
        </p:nvSpPr>
        <p:spPr bwMode="auto">
          <a:xfrm>
            <a:off x="4787900" y="6346825"/>
            <a:ext cx="77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V’ = 0</a:t>
            </a:r>
            <a:endParaRPr lang="ru-RU" altLang="ru-RU"/>
          </a:p>
        </p:txBody>
      </p:sp>
      <p:sp>
        <p:nvSpPr>
          <p:cNvPr id="53" name="Стрелка вправо 52"/>
          <p:cNvSpPr/>
          <p:nvPr/>
        </p:nvSpPr>
        <p:spPr>
          <a:xfrm flipV="1">
            <a:off x="5508625" y="6408738"/>
            <a:ext cx="285750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81499" y="3244334"/>
            <a:ext cx="381002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5" name="Прямоугольник 5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6310362"/>
            <a:ext cx="1265859" cy="369332"/>
          </a:xfrm>
          <a:prstGeom prst="rect">
            <a:avLst/>
          </a:prstGeom>
          <a:blipFill rotWithShape="1">
            <a:blip r:embed="rId9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448" name="Прямоугольник 55"/>
          <p:cNvSpPr>
            <a:spLocks noChangeArrowheads="1"/>
          </p:cNvSpPr>
          <p:nvPr/>
        </p:nvSpPr>
        <p:spPr bwMode="auto">
          <a:xfrm>
            <a:off x="4402138" y="3244850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V</a:t>
            </a:r>
            <a:endParaRPr lang="ru-RU" altLang="ru-RU"/>
          </a:p>
        </p:txBody>
      </p:sp>
      <p:sp>
        <p:nvSpPr>
          <p:cNvPr id="57" name="Стрелка вправо 56"/>
          <p:cNvSpPr/>
          <p:nvPr/>
        </p:nvSpPr>
        <p:spPr>
          <a:xfrm flipV="1">
            <a:off x="7092950" y="6376988"/>
            <a:ext cx="2857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16316" y="6057917"/>
            <a:ext cx="1401538" cy="656013"/>
          </a:xfrm>
          <a:prstGeom prst="rect">
            <a:avLst/>
          </a:prstGeom>
          <a:blipFill rotWithShape="1">
            <a:blip r:embed="rId10"/>
            <a:stretch>
              <a:fillRect l="-393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6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Высокочастотные МЭМС ключи</a:t>
            </a: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11413"/>
            <a:ext cx="2028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827088" y="5508625"/>
            <a:ext cx="1433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V</a:t>
            </a:r>
            <a:r>
              <a:rPr lang="ru-RU" altLang="ru-RU" baseline="-25000"/>
              <a:t>кр</a:t>
            </a:r>
            <a:r>
              <a:rPr lang="ru-RU" altLang="ru-RU"/>
              <a:t>= 30-50В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08225"/>
            <a:ext cx="6061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0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en.ppt-online.org/11211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www.lboro.ac.uk/microsites/mechman/research/ipm-ktn/pdf/Technology_review/an-introduction-to-mems.pdf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www.memsnet.org/mems/what_is.html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3dnews.ru/600098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879376"/>
          </a:xfrm>
        </p:spPr>
        <p:txBody>
          <a:bodyPr/>
          <a:lstStyle/>
          <a:p>
            <a:r>
              <a:rPr lang="ru-RU" b="1" dirty="0" smtClean="0"/>
              <a:t>Что такое МЭМС?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2436" y="1340767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Микро – электромеханические системы ( МЭМС) </a:t>
            </a:r>
          </a:p>
          <a:p>
            <a:endParaRPr lang="ru-RU" dirty="0"/>
          </a:p>
          <a:p>
            <a:r>
              <a:rPr lang="ru-RU" dirty="0" smtClean="0"/>
              <a:t>Технология, объединяющая в себе миниатюрные механические и электромеханические элементы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42436" y="3187426"/>
            <a:ext cx="338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Размеры МЭМС:</a:t>
            </a:r>
            <a:r>
              <a:rPr lang="ru-RU" dirty="0" smtClean="0"/>
              <a:t> 1мкм – 1мм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42436" y="3861048"/>
            <a:ext cx="37199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Возможные названия:</a:t>
            </a:r>
          </a:p>
          <a:p>
            <a:endParaRPr lang="ru-RU" b="1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Microsystems</a:t>
            </a:r>
            <a:r>
              <a:rPr lang="ru-RU" dirty="0" smtClean="0"/>
              <a:t> </a:t>
            </a:r>
            <a:r>
              <a:rPr lang="ru-RU" dirty="0" err="1"/>
              <a:t>Technology</a:t>
            </a:r>
            <a:r>
              <a:rPr lang="ru-RU" dirty="0"/>
              <a:t> (MST)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dirty="0" err="1" smtClean="0"/>
              <a:t>Micromachines</a:t>
            </a:r>
            <a:endParaRPr lang="ru-RU" b="1" dirty="0"/>
          </a:p>
        </p:txBody>
      </p:sp>
      <p:pic>
        <p:nvPicPr>
          <p:cNvPr id="2050" name="Picture 2" descr="Картинки по запросу флаг Е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06" y="4294110"/>
            <a:ext cx="890192" cy="5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флаг Япон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05" y="4899242"/>
            <a:ext cx="1418393" cy="10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1" y="1251198"/>
            <a:ext cx="35147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" y="3885029"/>
            <a:ext cx="350900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35796" y="2276872"/>
            <a:ext cx="3672408" cy="2118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МЭМС</a:t>
            </a:r>
            <a:endParaRPr lang="ru-RU" sz="5400" b="1" dirty="0"/>
          </a:p>
        </p:txBody>
      </p:sp>
      <p:sp>
        <p:nvSpPr>
          <p:cNvPr id="6" name="Овал 5"/>
          <p:cNvSpPr/>
          <p:nvPr/>
        </p:nvSpPr>
        <p:spPr>
          <a:xfrm>
            <a:off x="611560" y="548680"/>
            <a:ext cx="3240360" cy="1728192"/>
          </a:xfrm>
          <a:prstGeom prst="ellipse">
            <a:avLst/>
          </a:prstGeom>
          <a:solidFill>
            <a:srgbClr val="3FBE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Микродатчики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548680"/>
            <a:ext cx="3240360" cy="172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Микроактюаторы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1560" y="4395196"/>
            <a:ext cx="3240360" cy="1728192"/>
          </a:xfrm>
          <a:prstGeom prst="ellipse">
            <a:avLst/>
          </a:prstGeom>
          <a:solidFill>
            <a:srgbClr val="41F5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Микроструктуры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080" y="4395196"/>
            <a:ext cx="3240360" cy="17281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Микроэлектроника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412482" y="1160748"/>
            <a:ext cx="23042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412482" y="5007264"/>
            <a:ext cx="23042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2015716" y="2132856"/>
            <a:ext cx="432048" cy="23762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6696236" y="2132856"/>
            <a:ext cx="432048" cy="23762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 rot="19092465">
            <a:off x="3084551" y="1653359"/>
            <a:ext cx="524884" cy="124702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 rot="19092465">
            <a:off x="5640835" y="3771684"/>
            <a:ext cx="524884" cy="124702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 rot="2311798">
            <a:off x="5552058" y="1671089"/>
            <a:ext cx="524884" cy="124702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 rot="2311798">
            <a:off x="3102043" y="3783160"/>
            <a:ext cx="524884" cy="124702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160"/>
            <a:ext cx="8229600" cy="990600"/>
          </a:xfrm>
        </p:spPr>
        <p:txBody>
          <a:bodyPr/>
          <a:lstStyle/>
          <a:p>
            <a:r>
              <a:rPr lang="ru-RU" b="1" dirty="0" smtClean="0"/>
              <a:t>Применение МЭМС</a:t>
            </a:r>
            <a:endParaRPr lang="ru-RU" b="1" dirty="0"/>
          </a:p>
        </p:txBody>
      </p:sp>
      <p:pic>
        <p:nvPicPr>
          <p:cNvPr id="3074" name="Picture 2" descr="Картинки по запросу подушка безопас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4" y="3717320"/>
            <a:ext cx="3024336" cy="2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ринте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0354"/>
            <a:ext cx="30384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теле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81" y="1156753"/>
            <a:ext cx="2848312" cy="28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770" y="2132855"/>
            <a:ext cx="21203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Раздув подушек </a:t>
            </a:r>
          </a:p>
          <a:p>
            <a:pPr algn="ctr"/>
            <a:r>
              <a:rPr lang="ru-RU" b="1" dirty="0" smtClean="0"/>
              <a:t>безопасности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3626" y="4684926"/>
            <a:ext cx="18862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 Акселерометр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3313" y="2132856"/>
            <a:ext cx="29159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Управление струйными</a:t>
            </a:r>
          </a:p>
          <a:p>
            <a:pPr algn="ctr"/>
            <a:r>
              <a:rPr lang="ru-RU" b="1" dirty="0" smtClean="0"/>
              <a:t>головками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09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ТЕХНОЛОГИИ ПРОИЗВОДСТВА МЭМС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1811756"/>
              </p:ext>
            </p:extLst>
          </p:nvPr>
        </p:nvGraphicFramePr>
        <p:xfrm>
          <a:off x="611560" y="3356992"/>
          <a:ext cx="7560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420005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Пакетная обработка</a:t>
            </a:r>
          </a:p>
          <a:p>
            <a:endParaRPr lang="ru-RU" b="1" dirty="0"/>
          </a:p>
          <a:p>
            <a:r>
              <a:rPr lang="ru-RU" dirty="0" smtClean="0"/>
              <a:t>Технологический процесс, который включает </a:t>
            </a:r>
            <a:r>
              <a:rPr lang="ru-RU" dirty="0"/>
              <a:t>в себя добавление или вычитание двухмерных слоев на подложке (обычно кремний) на основе фотолитографии и химического травления.</a:t>
            </a:r>
          </a:p>
          <a:p>
            <a:endParaRPr lang="ru-RU" dirty="0" smtClean="0"/>
          </a:p>
          <a:p>
            <a:endParaRPr lang="ru-RU" b="1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90600"/>
          </a:xfrm>
        </p:spPr>
        <p:txBody>
          <a:bodyPr/>
          <a:lstStyle/>
          <a:p>
            <a:r>
              <a:rPr lang="ru-RU" b="1" dirty="0" smtClean="0"/>
              <a:t>Объемная </a:t>
            </a:r>
            <a:r>
              <a:rPr lang="ru-RU" b="1" dirty="0" err="1" smtClean="0"/>
              <a:t>микрообработка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34076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процесс, идущий от поверхности материала – основы вглубь, </a:t>
            </a:r>
          </a:p>
          <a:p>
            <a:r>
              <a:rPr lang="ru-RU" sz="2000" dirty="0" smtClean="0"/>
              <a:t>при котором последовательно удаляются ненужные участки этого материала, в результате чего остаются механические структуры необходимой формы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284984"/>
            <a:ext cx="4268739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Сухое травление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7757" y="3284984"/>
            <a:ext cx="4268739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Мокрое травление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077072"/>
            <a:ext cx="2250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Кремний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Кварц</a:t>
            </a:r>
            <a:endParaRPr lang="ru-RU" sz="32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44008" y="3284984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4077072"/>
            <a:ext cx="30165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Металлы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Кремний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Пластмассы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Керамика</a:t>
            </a:r>
          </a:p>
        </p:txBody>
      </p:sp>
    </p:spTree>
    <p:extLst>
      <p:ext uri="{BB962C8B-B14F-4D97-AF65-F5344CB8AC3E}">
        <p14:creationId xmlns:p14="http://schemas.microsoft.com/office/powerpoint/2010/main" val="20696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Мокрое травление</a:t>
            </a:r>
            <a:endParaRPr lang="ru-RU" b="1" dirty="0"/>
          </a:p>
        </p:txBody>
      </p:sp>
      <p:pic>
        <p:nvPicPr>
          <p:cNvPr id="4098" name="Picture 2" descr="Картинки по запросу Wet E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6" y="2564904"/>
            <a:ext cx="38100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13" y="1403771"/>
            <a:ext cx="736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Удаление материала путём погружение его в ванну с </a:t>
            </a:r>
            <a:r>
              <a:rPr lang="ru-RU" dirty="0" err="1" smtClean="0"/>
              <a:t>травителеме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372540"/>
            <a:ext cx="295232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79122" y="2396200"/>
            <a:ext cx="15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ТРАВИТЕЛИ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25890" y="3210896"/>
            <a:ext cx="4658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Изотропные:</a:t>
            </a:r>
          </a:p>
          <a:p>
            <a:pPr lvl="1"/>
            <a:r>
              <a:rPr lang="ru-RU" dirty="0"/>
              <a:t>	</a:t>
            </a:r>
            <a:r>
              <a:rPr lang="ru-RU" dirty="0" smtClean="0"/>
              <a:t>Травят материал с одинаковой</a:t>
            </a:r>
          </a:p>
          <a:p>
            <a:pPr lvl="1"/>
            <a:r>
              <a:rPr lang="ru-RU" dirty="0"/>
              <a:t>	</a:t>
            </a:r>
            <a:r>
              <a:rPr lang="ru-RU" dirty="0" smtClean="0"/>
              <a:t>скоростью во всех направлениях</a:t>
            </a:r>
            <a:endParaRPr lang="ru-RU" dirty="0"/>
          </a:p>
          <a:p>
            <a:pPr lvl="1"/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25890" y="4581128"/>
            <a:ext cx="46346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Анизотропные:</a:t>
            </a:r>
          </a:p>
          <a:p>
            <a:r>
              <a:rPr lang="ru-RU" b="1" dirty="0"/>
              <a:t>	</a:t>
            </a:r>
            <a:r>
              <a:rPr lang="ru-RU" dirty="0" smtClean="0"/>
              <a:t>Скорость травления зависит</a:t>
            </a:r>
          </a:p>
          <a:p>
            <a:r>
              <a:rPr lang="ru-RU" b="1" dirty="0"/>
              <a:t>	</a:t>
            </a:r>
            <a:r>
              <a:rPr lang="ru-RU" dirty="0" smtClean="0"/>
              <a:t>от ориентации кристалла,</a:t>
            </a:r>
          </a:p>
          <a:p>
            <a:r>
              <a:rPr lang="ru-RU" b="1" dirty="0"/>
              <a:t>	</a:t>
            </a:r>
            <a:r>
              <a:rPr lang="ru-RU" dirty="0"/>
              <a:t>б</a:t>
            </a:r>
            <a:r>
              <a:rPr lang="ru-RU" dirty="0" smtClean="0"/>
              <a:t>ыстрее травит в определённом</a:t>
            </a:r>
          </a:p>
          <a:p>
            <a:r>
              <a:rPr lang="ru-RU" b="1" dirty="0"/>
              <a:t>	</a:t>
            </a:r>
            <a:r>
              <a:rPr lang="ru-RU" dirty="0" smtClean="0"/>
              <a:t>направлении.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00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Сухое травление</a:t>
            </a:r>
            <a:endParaRPr lang="ru-RU" b="1" dirty="0"/>
          </a:p>
        </p:txBody>
      </p:sp>
      <p:pic>
        <p:nvPicPr>
          <p:cNvPr id="5122" name="Picture 2" descr="Картинки по запросу Dry E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114800" cy="3143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12775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Сухое травление основывается на методах травления на паровой фазе или на плазменной основе с использованием подходящих реакционноспособных газов или паров, обычно при высоких температурах.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996952"/>
            <a:ext cx="367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Реактивное ионное травление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5869" y="3501008"/>
            <a:ext cx="395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Температура травления снижается</a:t>
            </a:r>
          </a:p>
          <a:p>
            <a:r>
              <a:rPr lang="ru-RU" dirty="0"/>
              <a:t> </a:t>
            </a:r>
            <a:r>
              <a:rPr lang="ru-RU" dirty="0" smtClean="0"/>
              <a:t>1000 С до 150 – 200 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5869" y="4439162"/>
            <a:ext cx="415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Скорость травления зависит от времени, концентрации, температуры и материала, подлежащего травлению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1340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ПОВЕРХНОСТНАЯ МИКРООБРАБОТКА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73652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Это процесс, заключающийся последовательных циклах нанесение тонких слоев материала, которые затем с помощью литографии и последующего травления приобретает необходимую геометрическую форму</a:t>
            </a:r>
          </a:p>
        </p:txBody>
      </p:sp>
      <p:pic>
        <p:nvPicPr>
          <p:cNvPr id="5" name="Picture 2" descr="l301sand0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40968"/>
            <a:ext cx="3051788" cy="30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6694" y="3425482"/>
            <a:ext cx="526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Используется для создания сложных элементов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66694" y="4324013"/>
            <a:ext cx="528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Возможности данной технологии зависят от</a:t>
            </a:r>
          </a:p>
          <a:p>
            <a:r>
              <a:rPr lang="ru-RU" b="1" dirty="0"/>
              <a:t>с</a:t>
            </a:r>
            <a:r>
              <a:rPr lang="ru-RU" b="1" dirty="0" smtClean="0"/>
              <a:t>пособности удалять жертвенные слои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14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654</TotalTime>
  <Words>536</Words>
  <Application>Microsoft Office PowerPoint</Application>
  <PresentationFormat>Экран (4:3)</PresentationFormat>
  <Paragraphs>113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МЭМС</vt:lpstr>
      <vt:lpstr>Что такое МЭМС?</vt:lpstr>
      <vt:lpstr>Презентация PowerPoint</vt:lpstr>
      <vt:lpstr>Применение МЭМС</vt:lpstr>
      <vt:lpstr>ТЕХНОЛОГИИ ПРОИЗВОДСТВА МЭМС</vt:lpstr>
      <vt:lpstr>Объемная микрообработка</vt:lpstr>
      <vt:lpstr>Мокрое травление</vt:lpstr>
      <vt:lpstr>Сухое травление</vt:lpstr>
      <vt:lpstr>ПОВЕРХНОСТНАЯ МИКРООБРАБОТКА</vt:lpstr>
      <vt:lpstr>Микрообработка с высоким разрешением</vt:lpstr>
      <vt:lpstr>Высокочастотные МЭМС ключи</vt:lpstr>
      <vt:lpstr>Высокочастотные МЭМС ключи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МЭМС</dc:title>
  <dc:creator>rading</dc:creator>
  <cp:lastModifiedBy>rading</cp:lastModifiedBy>
  <cp:revision>24</cp:revision>
  <dcterms:created xsi:type="dcterms:W3CDTF">2018-03-13T17:42:32Z</dcterms:created>
  <dcterms:modified xsi:type="dcterms:W3CDTF">2018-03-19T10:06:43Z</dcterms:modified>
</cp:coreProperties>
</file>