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4" r:id="rId11"/>
    <p:sldId id="266" r:id="rId12"/>
    <p:sldId id="268" r:id="rId13"/>
    <p:sldId id="269" r:id="rId14"/>
    <p:sldId id="270" r:id="rId15"/>
    <p:sldId id="262" r:id="rId16"/>
    <p:sldId id="272" r:id="rId17"/>
    <p:sldId id="273" r:id="rId18"/>
    <p:sldId id="274" r:id="rId19"/>
    <p:sldId id="275" r:id="rId20"/>
    <p:sldId id="277" r:id="rId21"/>
    <p:sldId id="278" r:id="rId22"/>
    <p:sldId id="27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90" d="100"/>
          <a:sy n="90" d="100"/>
        </p:scale>
        <p:origin x="-8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5E06-F16F-477E-9E4A-6E169A0080A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795CD-4213-4DA9-8608-9C769149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95CD-4213-4DA9-8608-9C76914959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%D0%B5%D0%BD%D0%B8%D1%8E.pdf" TargetMode="External"/><Relationship Id="rId3" Type="http://schemas.openxmlformats.org/officeDocument/2006/relationships/hyperlink" Target="http://dssp.petrsu.ru/d/new_sem_devices/mems.ppt" TargetMode="External"/><Relationship Id="rId7" Type="http://schemas.openxmlformats.org/officeDocument/2006/relationships/hyperlink" Target="http://www.issp.ac.ru/ebooks/disser/Vopilkin_E_A.pdf" TargetMode="External"/><Relationship Id="rId2" Type="http://schemas.openxmlformats.org/officeDocument/2006/relationships/hyperlink" Target="http://www.3dnews.ru/6000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rnal.nips.ru/sites/default/files/%D0%90%D0%98%D0%9F%D0%98-3-2013-13.pdf" TargetMode="External"/><Relationship Id="rId11" Type="http://schemas.openxmlformats.org/officeDocument/2006/relationships/hyperlink" Target="4%D0%B0%D1%82%D1%87%D0%B8%D0%BA%D0%B0.pdf" TargetMode="External"/><Relationship Id="rId5" Type="http://schemas.openxmlformats.org/officeDocument/2006/relationships/hyperlink" Target="http://www.electronics.ru/files/article_pdf/0/article_288_258.pdf" TargetMode="External"/><Relationship Id="rId10" Type="http://schemas.openxmlformats.org/officeDocument/2006/relationships/hyperlink" Target="http://kit-e.ru/articles/sensor/2006_3_10.php" TargetMode="External"/><Relationship Id="rId4" Type="http://schemas.openxmlformats.org/officeDocument/2006/relationships/hyperlink" Target="http://volamar.ru/subject/03kolibri/view_post.php?cat=1&amp;id=7" TargetMode="External"/><Relationship Id="rId9" Type="http://schemas.openxmlformats.org/officeDocument/2006/relationships/hyperlink" Target="http://iitt.fvt.sfedu.ru/files/documents/up/UP_Datchiki_uskoreniy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МЭМС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Акселерометры и датчики давления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660" cy="458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4429138"/>
            <a:ext cx="4143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Основной принцип работы акселерометров на </a:t>
            </a:r>
            <a:r>
              <a:rPr lang="ru-RU" sz="1600" b="1" dirty="0" err="1" smtClean="0"/>
              <a:t>пьезоэлементах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14296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	При продольной деформации </a:t>
            </a:r>
            <a:r>
              <a:rPr lang="ru-RU" dirty="0" err="1" smtClean="0"/>
              <a:t>пьезоэлемента</a:t>
            </a:r>
            <a:r>
              <a:rPr lang="ru-RU" dirty="0" smtClean="0"/>
              <a:t> генерируемый в результате прямого </a:t>
            </a:r>
            <a:r>
              <a:rPr lang="ru-RU" dirty="0" err="1" smtClean="0"/>
              <a:t>пьезоэффекта</a:t>
            </a:r>
            <a:r>
              <a:rPr lang="ru-RU" dirty="0" smtClean="0"/>
              <a:t> электрический заряд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56944"/>
          <a:stretch>
            <a:fillRect/>
          </a:stretch>
        </p:blipFill>
        <p:spPr bwMode="auto">
          <a:xfrm>
            <a:off x="4857752" y="1785932"/>
            <a:ext cx="3165963" cy="4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29124" y="2214560"/>
            <a:ext cx="3786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Разность потенциалов на электродах электрически ненагруженного </a:t>
            </a:r>
            <a:r>
              <a:rPr lang="ru-RU" dirty="0" err="1" smtClean="0"/>
              <a:t>пьезоэлемента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30"/>
            <a:ext cx="354383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786196"/>
            <a:ext cx="1790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86314" y="4643452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en-US" dirty="0" err="1" smtClean="0"/>
              <a:t>g</a:t>
            </a:r>
            <a:r>
              <a:rPr lang="en-US" sz="1200" dirty="0" err="1" smtClean="0"/>
              <a:t>ij</a:t>
            </a:r>
            <a:r>
              <a:rPr lang="ru-RU" sz="1600" dirty="0" smtClean="0"/>
              <a:t>-постоянная давления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7239000" cy="3829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Ёмкостной акселерометр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800"/>
            <a:ext cx="800892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Преимущества: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Отсутствие необходимости материалов со специальными свойствами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Высокая </a:t>
            </a:r>
            <a:r>
              <a:rPr lang="ru-RU" dirty="0" smtClean="0"/>
              <a:t>чувствительность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Стабильность при детектировании стат.ускорения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Малая потребляемая мощность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Температурная </a:t>
            </a:r>
            <a:r>
              <a:rPr lang="ru-RU" dirty="0" smtClean="0"/>
              <a:t>стабильность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Высокая надёжность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Недостатки: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Невысокая чувствительность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Требует электрического питания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092" y="1000114"/>
            <a:ext cx="407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	Основной принцип работы конденсаторных акселерометров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8"/>
            <a:ext cx="3899695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b="1136"/>
          <a:stretch>
            <a:fillRect/>
          </a:stretch>
        </p:blipFill>
        <p:spPr bwMode="auto">
          <a:xfrm>
            <a:off x="0" y="3071798"/>
            <a:ext cx="80581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10"/>
            <a:ext cx="3059538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Физические модели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10"/>
            <a:ext cx="29964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8610"/>
            <a:ext cx="2743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123"/>
          <a:stretch>
            <a:fillRect/>
          </a:stretch>
        </p:blipFill>
        <p:spPr bwMode="auto">
          <a:xfrm>
            <a:off x="357158" y="357172"/>
            <a:ext cx="750362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8"/>
            <a:ext cx="6181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4572014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MEMS-</a:t>
            </a:r>
            <a:r>
              <a:rPr lang="ru-RU" b="1" dirty="0" smtClean="0"/>
              <a:t>акселерометр разработки </a:t>
            </a:r>
            <a:r>
              <a:rPr lang="en-US" b="1" dirty="0" smtClean="0"/>
              <a:t>Sandia Labs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971924" cy="45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Датчики давления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24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устройства</a:t>
            </a:r>
            <a:r>
              <a:rPr lang="ru-RU" dirty="0" smtClean="0"/>
              <a:t>, предназначенные для определения </a:t>
            </a:r>
            <a:r>
              <a:rPr lang="ru-RU" dirty="0" smtClean="0"/>
              <a:t>давления.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Виды датчиков: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Тензорезистивные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Ёмкостные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Основные характеристики датчиков: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Диапазон измерений давления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Рабочий диапазон температур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Долговременный дрейф от </a:t>
            </a:r>
            <a:r>
              <a:rPr lang="en-US" dirty="0" err="1" smtClean="0"/>
              <a:t>Pmax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Выходной сигнал при максимальном давлении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239000" cy="3829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Тензорезистивный датчик давления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Датчики </a:t>
            </a:r>
            <a:r>
              <a:rPr lang="ru-RU" dirty="0" smtClean="0"/>
              <a:t>изготавливают на основе следующих материалов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На основе объёмного кремния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На основе </a:t>
            </a:r>
            <a:r>
              <a:rPr lang="ru-RU" dirty="0" err="1" smtClean="0"/>
              <a:t>поликремния</a:t>
            </a:r>
            <a:r>
              <a:rPr lang="ru-RU" dirty="0" smtClean="0"/>
              <a:t> с двуокисью кремния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На основе КНС (кремний на сапфире)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На основе Кремния на диэлектрике (КНД)</a:t>
            </a:r>
          </a:p>
          <a:p>
            <a:pPr marL="342900" indent="-342900"/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47875"/>
            <a:ext cx="5214974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74"/>
            <a:ext cx="60945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58"/>
            <a:ext cx="592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0975"/>
            <a:ext cx="5876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МЭМС – </a:t>
            </a:r>
            <a:r>
              <a:rPr lang="ru-RU" dirty="0" err="1" smtClean="0"/>
              <a:t>микроэлектромеханические</a:t>
            </a:r>
            <a:r>
              <a:rPr lang="ru-RU" dirty="0" smtClean="0"/>
              <a:t> системы – устройства, представляющие собой синтез микроэлектронных и микромеханических компонент.</a:t>
            </a:r>
          </a:p>
          <a:p>
            <a:pPr algn="just"/>
            <a:r>
              <a:rPr lang="ru-RU" dirty="0" smtClean="0"/>
              <a:t>	 В Японии </a:t>
            </a:r>
            <a:r>
              <a:rPr lang="ru-RU" dirty="0" err="1" smtClean="0"/>
              <a:t>МЭМС-технологии</a:t>
            </a:r>
            <a:r>
              <a:rPr lang="ru-RU" dirty="0" smtClean="0"/>
              <a:t> называют микромашинами (</a:t>
            </a:r>
            <a:r>
              <a:rPr lang="ru-RU" dirty="0" err="1" smtClean="0"/>
              <a:t>Micromachines</a:t>
            </a:r>
            <a:r>
              <a:rPr lang="ru-RU" dirty="0" smtClean="0"/>
              <a:t>), а в Европе - </a:t>
            </a:r>
            <a:r>
              <a:rPr lang="ru-RU" dirty="0" err="1" smtClean="0"/>
              <a:t>микросистемными</a:t>
            </a:r>
            <a:r>
              <a:rPr lang="ru-RU" dirty="0" smtClean="0"/>
              <a:t> технологиями (</a:t>
            </a:r>
            <a:r>
              <a:rPr lang="ru-RU" dirty="0" err="1" smtClean="0"/>
              <a:t>MicroSystemTechnology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Разновидности МЭМС: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Сенсоры – измерительный устройства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err="1" smtClean="0"/>
              <a:t>Актуаторы</a:t>
            </a:r>
            <a:r>
              <a:rPr lang="ru-RU" dirty="0" smtClean="0"/>
              <a:t> – исполнительные устройства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 smtClean="0"/>
          </a:p>
          <a:p>
            <a:pPr marL="342900" indent="-342900" algn="just"/>
            <a:r>
              <a:rPr lang="ru-RU" dirty="0" smtClean="0"/>
              <a:t>		Размеры МЭМС: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		Типичные размеры микромеханических элементов лежат в диапазоне от 1 микрометра до 100 микрометров, тогда как размеры кристалла </a:t>
            </a:r>
            <a:r>
              <a:rPr lang="ru-RU" dirty="0" err="1" smtClean="0"/>
              <a:t>МЭМС-микросхемы</a:t>
            </a:r>
            <a:r>
              <a:rPr lang="ru-RU" dirty="0" smtClean="0"/>
              <a:t> имеют размеры от 20 микрометров до одного миллиметра.</a:t>
            </a:r>
          </a:p>
          <a:p>
            <a:pPr marL="342900" indent="-3429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5257808" cy="45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Ёмкостной датчик давления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62"/>
            <a:ext cx="64508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Виды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Керамические преобразователи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Кремниевые ёмкостные первичные преобразователи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Преобразователи с упругой металлической мембраной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8"/>
            <a:ext cx="5764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34"/>
            <a:ext cx="508420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3254"/>
            <a:ext cx="57816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6115064" cy="3314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Литература: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642924"/>
            <a:ext cx="7786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2"/>
              </a:rPr>
              <a:t>http://www.3dnews.ru/600098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3"/>
              </a:rPr>
              <a:t>http://dssp.petrsu.ru/d/new_sem_devices/mems.ppt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4"/>
              </a:rPr>
              <a:t>http://volamar.ru/subject/03kolibri/view_post.php?cat=1&amp;id=7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5"/>
              </a:rPr>
              <a:t>http://www.electronics.ru/files/article_pdf/0/article_288_258.pdf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6"/>
              </a:rPr>
              <a:t>http://jurnal.nips.ru/sites/default/files/%D0%90%D0%98%D0%9F%D0%98-3-2013-13.pdf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7"/>
              </a:rPr>
              <a:t>http://www.issp.ac.ru/ebooks/disser/Vopilkin_E_A.pdf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/>
              <a:t>http://mx-omsk.ru/sites/default/files/products/files/%D0%BC%D0%B5%D1%82%D0%BE%D0%B4%D0%B8%D1%87%D0%B5%D1%81%D0%BA%D0%B8%D0%B5%20%D1%80%D0%B5%D0%BA%D0%BE%D0%BC%D0%B5%D0%BD%D0%B4%D0%B0%D1%86%D0%B8%D0%B8%20%D0%BF%D0%BE%20%D0%BF%D1%80%D0%B8%D0%BC%D0%B5%D0%BD</a:t>
            </a:r>
            <a:r>
              <a:rPr lang="en-US" sz="1200" dirty="0" smtClean="0">
                <a:hlinkClick r:id="rId8" action="ppaction://hlinkfile"/>
              </a:rPr>
              <a:t>%D0%B5%D0%BD%D0%B8%D1%8E.pdf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9"/>
              </a:rPr>
              <a:t>http://iitt.fvt.sfedu.ru/files/documents/up/UP_Datchiki_uskoreniya.pdf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>
                <a:hlinkClick r:id="rId10"/>
              </a:rPr>
              <a:t>http://kit-e.ru/articles/sensor/2006_3_10.php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1200" dirty="0" smtClean="0"/>
              <a:t>Датчики измерительных систем: в 2 кн. / Ж. </a:t>
            </a:r>
            <a:r>
              <a:rPr lang="ru-RU" sz="1200" dirty="0" err="1" smtClean="0"/>
              <a:t>Аттт</a:t>
            </a:r>
            <a:r>
              <a:rPr lang="ru-RU" sz="1200" dirty="0" smtClean="0"/>
              <a:t> [и др.] Кн. 1. -М .: Мир, 1992. 480 с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200" dirty="0" err="1" smtClean="0"/>
              <a:t>Мейзда</a:t>
            </a:r>
            <a:r>
              <a:rPr lang="ru-RU" sz="1200" dirty="0" smtClean="0"/>
              <a:t>, Ф. Электронные измерительные приборы и методы измерений / Ф. </a:t>
            </a:r>
            <a:r>
              <a:rPr lang="ru-RU" sz="1200" dirty="0" err="1" smtClean="0"/>
              <a:t>Мейзда</a:t>
            </a:r>
            <a:r>
              <a:rPr lang="ru-RU" sz="1200" dirty="0" smtClean="0"/>
              <a:t>. - М.: Мир, 1990. 535 с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/>
              <a:t>http://www.ssau.ru/files/education/metod_1/%D0%9A%D0%BE%D0%BD%D1%8E%D1%85%D0%BE%D0%B2%20%D0%92.%D0%9D.%</a:t>
            </a:r>
            <a:r>
              <a:rPr lang="en-US" sz="1200" dirty="0" smtClean="0"/>
              <a:t>20%D0%98%D1%81%D1%81%D0%BB%D0%B5%D0%B4%D0%BE%D0%B2%D0%B0%D0%BD%D0%B8%D0%B5%20%D0%B5%D0%BC%D0%BA%D0%BE%D1%81%D1%82%D0%BD%D0%BE%D0%B3%D0%BE%20%D0%B</a:t>
            </a:r>
            <a:r>
              <a:rPr lang="en-US" sz="1200" dirty="0" smtClean="0">
                <a:hlinkClick r:id="rId11" action="ppaction://hlinkfile"/>
              </a:rPr>
              <a:t>4%D0%B0%D1%82%D1%87%D0%B8%D0%BA%D0%B0.pdf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200" dirty="0" smtClean="0"/>
              <a:t>http://kit-e.ru/articles/sensor/2009_05_12.php</a:t>
            </a: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endParaRPr lang="ru-RU" sz="1200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Изготовление МЭМС:</a:t>
            </a:r>
            <a:endParaRPr lang="en-US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МЭМС-устройства</a:t>
            </a:r>
            <a:r>
              <a:rPr lang="ru-RU" dirty="0" smtClean="0"/>
              <a:t> обычно изготавливают на кремниевой подложке с помощью технологии </a:t>
            </a:r>
            <a:r>
              <a:rPr lang="ru-RU" dirty="0" err="1" smtClean="0"/>
              <a:t>микрообработки</a:t>
            </a:r>
            <a:r>
              <a:rPr lang="ru-RU" dirty="0" smtClean="0"/>
              <a:t>, аналогично технологии изготовления однокристальных интегральных микросхем, методами: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Объёмная </a:t>
            </a:r>
            <a:r>
              <a:rPr lang="ru-RU" dirty="0" err="1" smtClean="0"/>
              <a:t>микрообработка</a:t>
            </a:r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Поверхностная </a:t>
            </a:r>
            <a:r>
              <a:rPr lang="ru-RU" dirty="0" err="1" smtClean="0"/>
              <a:t>микрообработка</a:t>
            </a:r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	Материалы для производства МЭМС: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Монокристаллические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Поликристаллические</a:t>
            </a:r>
            <a:endParaRPr lang="en-US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Аморфные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3286130"/>
          <a:ext cx="6096000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AlGaAs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3857634"/>
          <a:ext cx="6096000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Различные металлы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4429138"/>
          <a:ext cx="6096000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Ta2O5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Полимеры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Применение МЭМС:</a:t>
            </a:r>
          </a:p>
          <a:p>
            <a:pPr algn="just"/>
            <a:r>
              <a:rPr lang="ru-RU" dirty="0" smtClean="0"/>
              <a:t>	Области применение МЭМС обширны: связь, системы подвижных зеркал для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проекторов, микрофоны, гироскопы и акселерометры смартфонов и различных устройств, автомобилестроение, аэрокосмическое строение, робототехника, медицина..</a:t>
            </a:r>
          </a:p>
          <a:p>
            <a:pPr algn="just"/>
            <a:r>
              <a:rPr lang="ru-RU" dirty="0" smtClean="0"/>
              <a:t>	МЭМС – повсюду!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	К преимуществам МЭМС можно отнести: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Миниатюрность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Высокая функциональность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Надежность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Малое энергопотребление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Возможность интеграции электроники с механическими, оптическими и прочими узлами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Малый разброс параметров в пределах одной партии изделий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Высокая технологичность и повторяемость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05335" cy="500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24" r="3952"/>
          <a:stretch>
            <a:fillRect/>
          </a:stretch>
        </p:blipFill>
        <p:spPr bwMode="auto">
          <a:xfrm>
            <a:off x="3929058" y="1643056"/>
            <a:ext cx="4143404" cy="33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142858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Рынок полупроводниковых приборов к 2011 году достиг ∼300 млрд. долл., то продажи </a:t>
            </a:r>
            <a:r>
              <a:rPr lang="ru-RU" dirty="0" err="1" smtClean="0"/>
              <a:t>МЭМС-компонентов</a:t>
            </a:r>
            <a:r>
              <a:rPr lang="ru-RU" dirty="0" smtClean="0"/>
              <a:t> составили всего 10,2 млрд. долл.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52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Акселерометр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19185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Датчик движения, измеряющий линейное изменение ускорения: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/>
              <a:t>Статическое - гравитационное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/>
              <a:t>Переменное – вызванное ускорение или вибрация</a:t>
            </a:r>
          </a:p>
          <a:p>
            <a:pPr marL="342900" indent="-342900">
              <a:buFont typeface="+mj-lt"/>
              <a:buAutoNum type="alphaLcParenR"/>
            </a:pPr>
            <a:endParaRPr lang="ru-RU" dirty="0" smtClean="0"/>
          </a:p>
          <a:p>
            <a:pPr marL="342900" indent="-342900"/>
            <a:r>
              <a:rPr lang="ru-RU" dirty="0" smtClean="0"/>
              <a:t>	Виды акселерометров: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Ёмкостные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Пьезоэлектрические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Пьезорезистивные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Туннельные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Эмиссионные</a:t>
            </a:r>
          </a:p>
          <a:p>
            <a:pPr marL="342900" indent="-342900">
              <a:buFont typeface="+mj-lt"/>
              <a:buAutoNum type="alphaLcParenR"/>
            </a:pPr>
            <a:endParaRPr lang="ru-RU" dirty="0" smtClean="0"/>
          </a:p>
          <a:p>
            <a:pPr marL="342900" indent="-342900"/>
            <a:r>
              <a:rPr lang="ru-RU" dirty="0" smtClean="0"/>
              <a:t>	Основные характеристики акселерометра: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Рабочий диапазон частот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Диапазон измеряемых ускорений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Разрешающая способность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24"/>
            <a:ext cx="3571900" cy="3214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285866"/>
            <a:ext cx="135732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43240" y="2143122"/>
            <a:ext cx="500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21769" y="3036097"/>
            <a:ext cx="1643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785918" y="2857502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85918" y="3643320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964513" y="3107535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1928794" y="3214692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893075" y="3321849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607455" y="2821783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607455" y="3679039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714612" y="3000378"/>
            <a:ext cx="14287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4607719" y="3107535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72066" y="285750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08" y="17859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 flipV="1">
            <a:off x="4786314" y="785800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643570" y="42861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Корпус</a:t>
            </a:r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500430" y="2000246"/>
            <a:ext cx="285752" cy="35719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 flipV="1">
            <a:off x="3929058" y="2071684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643570" y="1714494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Датчик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85720" y="214296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Общая схема акселерометра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643042" y="30718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928926" y="30718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5180017" y="3106741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15008" y="285750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71406" y="357188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85720" y="37147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62"/>
            <a:ext cx="252465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34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Резонансная частота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3" y="785801"/>
            <a:ext cx="1214445" cy="80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643306" y="285734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Добротность резонанса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2143122"/>
            <a:ext cx="1857388" cy="60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1857370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Спектральная плотность смещения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7144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Спектральная плотность силы термомеханического шума механического сопротивления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3" y="2714627"/>
            <a:ext cx="1643074" cy="5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143254"/>
            <a:ext cx="2571768" cy="6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14348" y="300037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Соотношение спектральной плотности мощностей сигнал/шум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929072"/>
            <a:ext cx="3305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7239000" cy="3829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пьезоэлектрический (компрессионный) акселерометр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70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Преимущества: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миниатюрные (весом несколько десятых грамма),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низкочастотные (от сотых долей герца) и высокочастотные (до нескольких мегагерц)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криогенные (до -196°С), высокотемпературные (до +1000°С)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не требуют электрического питания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Недостатки: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имеют невысокую чувствительность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Сложность калибровки и наличия компенсационных сил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14"/>
            <a:ext cx="719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Используемые материалы:</a:t>
            </a:r>
          </a:p>
          <a:p>
            <a:r>
              <a:rPr lang="ru-RU" dirty="0" smtClean="0"/>
              <a:t>Кварц (</a:t>
            </a:r>
            <a:r>
              <a:rPr lang="en-US" dirty="0" smtClean="0"/>
              <a:t>SiO2)</a:t>
            </a:r>
            <a:r>
              <a:rPr lang="ru-RU" dirty="0" smtClean="0"/>
              <a:t>, Керамика, </a:t>
            </a:r>
            <a:r>
              <a:rPr lang="en-US" dirty="0" smtClean="0"/>
              <a:t> </a:t>
            </a:r>
            <a:r>
              <a:rPr lang="ru-RU" dirty="0" err="1" smtClean="0"/>
              <a:t>Титанат-цирконат</a:t>
            </a:r>
            <a:r>
              <a:rPr lang="ru-RU" dirty="0" smtClean="0"/>
              <a:t> </a:t>
            </a:r>
            <a:r>
              <a:rPr lang="ru-RU" dirty="0" err="1" smtClean="0"/>
              <a:t>сцинца</a:t>
            </a:r>
            <a:r>
              <a:rPr lang="ru-RU" dirty="0" smtClean="0"/>
              <a:t> (</a:t>
            </a:r>
            <a:r>
              <a:rPr lang="en-US" dirty="0" err="1" smtClean="0"/>
              <a:t>Pb</a:t>
            </a:r>
            <a:r>
              <a:rPr lang="en-US" dirty="0" smtClean="0"/>
              <a:t>(Zr</a:t>
            </a:r>
            <a:r>
              <a:rPr lang="en-US" baseline="-25000" dirty="0" smtClean="0"/>
              <a:t>x</a:t>
            </a:r>
            <a:r>
              <a:rPr lang="en-US" dirty="0" smtClean="0"/>
              <a:t>Ti</a:t>
            </a:r>
            <a:r>
              <a:rPr lang="en-US" baseline="-25000" dirty="0" smtClean="0"/>
              <a:t>1−x</a:t>
            </a:r>
            <a:r>
              <a:rPr lang="en-US" dirty="0" smtClean="0"/>
              <a:t>)O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823</TotalTime>
  <Words>321</Words>
  <Application>Microsoft Office PowerPoint</Application>
  <PresentationFormat>Экран (16:9)</PresentationFormat>
  <Paragraphs>162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МЭМС</vt:lpstr>
      <vt:lpstr>Слайд 2</vt:lpstr>
      <vt:lpstr>Слайд 3</vt:lpstr>
      <vt:lpstr>Слайд 4</vt:lpstr>
      <vt:lpstr>Слайд 5</vt:lpstr>
      <vt:lpstr>Акселерометр</vt:lpstr>
      <vt:lpstr>Слайд 7</vt:lpstr>
      <vt:lpstr>Слайд 8</vt:lpstr>
      <vt:lpstr>пьезоэлектрический (компрессионный) акселерометр</vt:lpstr>
      <vt:lpstr>Слайд 10</vt:lpstr>
      <vt:lpstr>Ёмкостной акселерометр</vt:lpstr>
      <vt:lpstr>Слайд 12</vt:lpstr>
      <vt:lpstr>Слайд 13</vt:lpstr>
      <vt:lpstr>Слайд 14</vt:lpstr>
      <vt:lpstr>Слайд 15</vt:lpstr>
      <vt:lpstr>Датчики давления</vt:lpstr>
      <vt:lpstr>Тензорезистивный датчик давления</vt:lpstr>
      <vt:lpstr>Слайд 18</vt:lpstr>
      <vt:lpstr>Слайд 19</vt:lpstr>
      <vt:lpstr>Ёмкостной датчик давления</vt:lpstr>
      <vt:lpstr>Слайд 21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МЭМС</dc:title>
  <dc:creator>Утка</dc:creator>
  <cp:lastModifiedBy>admin</cp:lastModifiedBy>
  <cp:revision>74</cp:revision>
  <dcterms:created xsi:type="dcterms:W3CDTF">2016-03-15T21:01:40Z</dcterms:created>
  <dcterms:modified xsi:type="dcterms:W3CDTF">2016-03-20T21:38:10Z</dcterms:modified>
</cp:coreProperties>
</file>