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4" r:id="rId2"/>
    <p:sldId id="256" r:id="rId3"/>
    <p:sldId id="266" r:id="rId4"/>
    <p:sldId id="258" r:id="rId5"/>
    <p:sldId id="270" r:id="rId6"/>
    <p:sldId id="269" r:id="rId7"/>
    <p:sldId id="272" r:id="rId8"/>
    <p:sldId id="268" r:id="rId9"/>
    <p:sldId id="273" r:id="rId10"/>
    <p:sldId id="274" r:id="rId11"/>
    <p:sldId id="275" r:id="rId12"/>
    <p:sldId id="276" r:id="rId13"/>
    <p:sldId id="277" r:id="rId14"/>
    <p:sldId id="279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679" autoAdjust="0"/>
  </p:normalViewPr>
  <p:slideViewPr>
    <p:cSldViewPr>
      <p:cViewPr>
        <p:scale>
          <a:sx n="65" d="100"/>
          <a:sy n="65" d="100"/>
        </p:scale>
        <p:origin x="-153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2A66E-4330-414E-82A1-7CEA8A850F27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E61D0-6B8E-4380-8546-38E0B52E9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3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61D0-6B8E-4380-8546-38E0B52E9E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61D0-6B8E-4380-8546-38E0B52E9E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Варикапы</a:t>
            </a:r>
            <a:r>
              <a:rPr lang="en-US" sz="6000" dirty="0" smtClean="0"/>
              <a:t>, </a:t>
            </a:r>
            <a:r>
              <a:rPr lang="ru-RU" sz="6000" dirty="0" smtClean="0"/>
              <a:t>Стабилитроны, Туннельные диоды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221088"/>
            <a:ext cx="4390778" cy="2377736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/>
              <a:t>Выполнили студенты: </a:t>
            </a:r>
          </a:p>
          <a:p>
            <a:pPr algn="r">
              <a:buNone/>
            </a:pPr>
            <a:r>
              <a:rPr lang="ru-RU" sz="2400" dirty="0" smtClean="0"/>
              <a:t>Войтенко А.А.</a:t>
            </a:r>
          </a:p>
          <a:p>
            <a:pPr algn="r">
              <a:buNone/>
            </a:pPr>
            <a:r>
              <a:rPr lang="ru-RU" sz="2400" dirty="0" smtClean="0"/>
              <a:t>Исаков </a:t>
            </a:r>
            <a:r>
              <a:rPr lang="ru-RU" sz="2400" dirty="0" smtClean="0"/>
              <a:t>М.О.</a:t>
            </a: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Гр.21318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52352" y="601940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Петрозаводск 2017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Стабилитрон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 </a:t>
            </a:r>
            <a:r>
              <a:rPr lang="ru-RU" sz="3100" dirty="0" smtClean="0"/>
              <a:t>Основное назначение стабилитрона – стабилизация напряжения на нагрузке, при изменяющемся напряжении во внешней цепи. В связи с этим последовательно со стабилитроном включают нагрузочное сопротивление, </a:t>
            </a:r>
            <a:r>
              <a:rPr lang="ru-RU" sz="3100" dirty="0" smtClean="0"/>
              <a:t>подавляющее</a:t>
            </a:r>
            <a:r>
              <a:rPr lang="ru-RU" sz="3100" dirty="0" smtClean="0"/>
              <a:t> </a:t>
            </a:r>
            <a:r>
              <a:rPr lang="ru-RU" sz="3100" dirty="0" smtClean="0"/>
              <a:t>изменение внешнего напряжения. Поэтому стабилитрон называют также опорным диодом.</a:t>
            </a:r>
          </a:p>
          <a:p>
            <a:r>
              <a:rPr lang="ru-RU" sz="3100" dirty="0" smtClean="0"/>
              <a:t>Напряжение стабилизации </a:t>
            </a:r>
            <a:r>
              <a:rPr lang="en-US" sz="3100" dirty="0" smtClean="0"/>
              <a:t>U</a:t>
            </a:r>
            <a:r>
              <a:rPr lang="ru-RU" sz="3100" dirty="0" err="1" smtClean="0"/>
              <a:t>стаб</a:t>
            </a:r>
            <a:r>
              <a:rPr lang="ru-RU" sz="3100" dirty="0" smtClean="0"/>
              <a:t> зависит от физического механизма, обуславливающего резкую зависимость тока от напряжения. Различают два физических механизма, ответственных за такую зависимость тока от напряжения, – лавинный и туннельный пробой </a:t>
            </a:r>
            <a:r>
              <a:rPr lang="en-US" sz="3100" dirty="0" smtClean="0"/>
              <a:t>p</a:t>
            </a:r>
            <a:r>
              <a:rPr lang="ru-RU" sz="3100" dirty="0" smtClean="0"/>
              <a:t>‑</a:t>
            </a:r>
            <a:r>
              <a:rPr lang="en-US" sz="3100" dirty="0" smtClean="0"/>
              <a:t>n</a:t>
            </a:r>
            <a:r>
              <a:rPr lang="ru-RU" sz="3100" dirty="0" smtClean="0"/>
              <a:t> перехода.</a:t>
            </a:r>
          </a:p>
          <a:p>
            <a:r>
              <a:rPr lang="ru-RU" sz="3100" dirty="0" smtClean="0"/>
              <a:t>Для стабилитронов с туннельным механизмом пробоя напряжение стабилизации </a:t>
            </a:r>
            <a:r>
              <a:rPr lang="en-US" sz="3100" dirty="0" smtClean="0"/>
              <a:t>U</a:t>
            </a:r>
            <a:r>
              <a:rPr lang="ru-RU" sz="3100" dirty="0" err="1" smtClean="0"/>
              <a:t>стаб</a:t>
            </a:r>
            <a:r>
              <a:rPr lang="ru-RU" sz="3100" dirty="0" smtClean="0"/>
              <a:t> невелико и составляет величину менее 5 вольт: </a:t>
            </a:r>
            <a:r>
              <a:rPr lang="en-US" sz="3100" dirty="0" smtClean="0"/>
              <a:t>U</a:t>
            </a:r>
            <a:r>
              <a:rPr lang="ru-RU" sz="3100" dirty="0" err="1" smtClean="0"/>
              <a:t>стаб</a:t>
            </a:r>
            <a:r>
              <a:rPr lang="ru-RU" sz="3100" dirty="0" smtClean="0"/>
              <a:t> &lt; 5 В. Для стабилитронов с лавинным механизмом пробоя напряжение стабилизации обычно имеет большие значения и составляет величину более 8 вольт: </a:t>
            </a:r>
            <a:r>
              <a:rPr lang="en-US" sz="3100" dirty="0" smtClean="0"/>
              <a:t>U</a:t>
            </a:r>
            <a:r>
              <a:rPr lang="ru-RU" sz="3100" dirty="0" err="1" smtClean="0"/>
              <a:t>стаб</a:t>
            </a:r>
            <a:r>
              <a:rPr lang="ru-RU" sz="3100" dirty="0" smtClean="0"/>
              <a:t> &gt; 8 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pPr algn="ctr"/>
            <a:r>
              <a:rPr lang="ru-RU" dirty="0" smtClean="0"/>
              <a:t>Туннельные диоды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1285860"/>
            <a:ext cx="8362950" cy="507365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ru-RU" sz="2200" dirty="0" smtClean="0"/>
              <a:t>Туннельным диодом называют полупроводниковый диод на основе </a:t>
            </a:r>
            <a:r>
              <a:rPr lang="en-US" sz="2200" dirty="0" smtClean="0"/>
              <a:t>p</a:t>
            </a:r>
            <a:r>
              <a:rPr lang="ru-RU" sz="2200" dirty="0" smtClean="0"/>
              <a:t>+‑</a:t>
            </a:r>
            <a:r>
              <a:rPr lang="en-US" sz="2200" dirty="0" smtClean="0"/>
              <a:t>n</a:t>
            </a:r>
            <a:r>
              <a:rPr lang="ru-RU" sz="2200" dirty="0" smtClean="0"/>
              <a:t>+ перехода с сильнолегированными областями, на прямом участке </a:t>
            </a:r>
            <a:r>
              <a:rPr lang="ru-RU" sz="2200" dirty="0" err="1" smtClean="0"/>
              <a:t>вольт-амперной</a:t>
            </a:r>
            <a:r>
              <a:rPr lang="ru-RU" sz="2200" dirty="0" smtClean="0"/>
              <a:t> характеристики которого наблюдается </a:t>
            </a:r>
            <a:r>
              <a:rPr lang="en-US" sz="2200" dirty="0" smtClean="0"/>
              <a:t>n</a:t>
            </a:r>
            <a:r>
              <a:rPr lang="ru-RU" sz="2200" dirty="0" smtClean="0"/>
              <a:t>‑образная зависимость тока от напряжения.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4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00438"/>
            <a:ext cx="41925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850" y="765175"/>
            <a:ext cx="4038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полупроводнике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‑типа все состояния в зоне проводимости вплоть до уровня Ферми заняты электронами, а в полупроводнике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‑типа – дырками. Зонная диаграмма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+‑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перехода, образованного двумя вырожденными полупроводниками: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395288" y="3573463"/>
            <a:ext cx="8101012" cy="2736850"/>
          </a:xfrm>
          <a:prstGeom prst="rect">
            <a:avLst/>
          </a:prstGeom>
        </p:spPr>
        <p:txBody>
          <a:bodyPr/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Рассчитаем, чему равна геометрическая ширина вырожденного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‑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перехода. Будем считать, что при этом сохраняется несимметричность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‑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перехода (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более сильнолегированная область). Тогда ширина 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+‑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перехода мала: 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Дебройлевскую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длину волны электрона оценим из простых соотношений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4-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549275"/>
            <a:ext cx="24907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403350" y="4652963"/>
          <a:ext cx="6119813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4" imgW="3835400" imgH="495300" progId="Equation.3">
                  <p:embed/>
                </p:oleObj>
              </mc:Choice>
              <mc:Fallback>
                <p:oleObj r:id="rId4" imgW="3835400" imgH="495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652963"/>
                        <a:ext cx="6119813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971550" y="5949950"/>
          <a:ext cx="15843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Формула" r:id="rId6" imgW="1206500" imgH="431800" progId="Equation.3">
                  <p:embed/>
                </p:oleObj>
              </mc:Choice>
              <mc:Fallback>
                <p:oleObj name="Формула" r:id="rId6" imgW="12065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949950"/>
                        <a:ext cx="158432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2843213" y="6021388"/>
          <a:ext cx="1943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Формула" r:id="rId8" imgW="1447172" imgH="393529" progId="Equation.3">
                  <p:embed/>
                </p:oleObj>
              </mc:Choice>
              <mc:Fallback>
                <p:oleObj name="Формула" r:id="rId8" imgW="1447172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6021388"/>
                        <a:ext cx="19431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4859338" y="5949950"/>
          <a:ext cx="34575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r:id="rId10" imgW="2628900" imgH="469900" progId="Equation.3">
                  <p:embed/>
                </p:oleObj>
              </mc:Choice>
              <mc:Fallback>
                <p:oleObj r:id="rId10" imgW="2628900" imgH="4699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949950"/>
                        <a:ext cx="3457575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Туннельный диод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Таким образом, геометрическая ширина </a:t>
            </a:r>
            <a:r>
              <a:rPr lang="en-US" sz="2200" dirty="0" smtClean="0"/>
              <a:t>p</a:t>
            </a:r>
            <a:r>
              <a:rPr lang="ru-RU" sz="2200" dirty="0" smtClean="0"/>
              <a:t>+‑</a:t>
            </a:r>
            <a:r>
              <a:rPr lang="en-US" sz="2200" dirty="0" smtClean="0"/>
              <a:t>n</a:t>
            </a:r>
            <a:r>
              <a:rPr lang="ru-RU" sz="2200" dirty="0" smtClean="0"/>
              <a:t>+ перехода оказывается сравнима с </a:t>
            </a:r>
            <a:r>
              <a:rPr lang="ru-RU" sz="2200" dirty="0" err="1" smtClean="0"/>
              <a:t>дебройлевской</a:t>
            </a:r>
            <a:r>
              <a:rPr lang="ru-RU" sz="2200" dirty="0" smtClean="0"/>
              <a:t> длиной волны электрона. В этом случае в вырожденном </a:t>
            </a:r>
            <a:r>
              <a:rPr lang="en-US" sz="2200" dirty="0" smtClean="0"/>
              <a:t>p</a:t>
            </a:r>
            <a:r>
              <a:rPr lang="ru-RU" sz="2200" dirty="0" smtClean="0"/>
              <a:t>+‑</a:t>
            </a:r>
            <a:r>
              <a:rPr lang="en-US" sz="2200" dirty="0" smtClean="0"/>
              <a:t>n</a:t>
            </a:r>
            <a:r>
              <a:rPr lang="ru-RU" sz="2200" dirty="0" smtClean="0"/>
              <a:t>+ переходе можно ожидать проявления квантово-механических эффектов, одним из которых является </a:t>
            </a:r>
            <a:r>
              <a:rPr lang="ru-RU" sz="2200" dirty="0" err="1" smtClean="0"/>
              <a:t>туннелирование</a:t>
            </a:r>
            <a:r>
              <a:rPr lang="ru-RU" sz="2200" dirty="0" smtClean="0"/>
              <a:t> через потенциальный барьер.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scsiexplorer.com.ua</a:t>
            </a:r>
            <a:endParaRPr lang="ru-RU" dirty="0" smtClean="0"/>
          </a:p>
          <a:p>
            <a:r>
              <a:rPr lang="en-US" dirty="0"/>
              <a:t>http://</a:t>
            </a:r>
            <a:r>
              <a:rPr lang="en-US" dirty="0" smtClean="0"/>
              <a:t>www.chipinfo.ru</a:t>
            </a:r>
            <a:endParaRPr lang="ru-RU" dirty="0" smtClean="0"/>
          </a:p>
          <a:p>
            <a:r>
              <a:rPr lang="en-US" dirty="0"/>
              <a:t>http://electrono.ru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39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62912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 smtClean="0"/>
              <a:t>Варикап- полупроводниковый диод, работа которого основана на зависимости барьерной ёмкости </a:t>
            </a:r>
            <a:r>
              <a:rPr lang="en-GB" b="1" dirty="0" smtClean="0"/>
              <a:t>p-n</a:t>
            </a:r>
            <a:r>
              <a:rPr lang="ru-RU" b="1" dirty="0" smtClean="0"/>
              <a:t> перехода от обратного напряжения.</a:t>
            </a:r>
          </a:p>
          <a:p>
            <a:pPr algn="l"/>
            <a:r>
              <a:rPr lang="ru-RU" b="1" dirty="0" smtClean="0"/>
              <a:t>Варикапы применяются в качестве элементов с электрическим управляемой ёмкостью в схемах перестройки частоты, частотной модуляции, управляемых фазовращателей и др.</a:t>
            </a:r>
            <a:endParaRPr lang="ru-RU" b="1" dirty="0"/>
          </a:p>
        </p:txBody>
      </p:sp>
      <p:pic>
        <p:nvPicPr>
          <p:cNvPr id="4" name="Picture 3" descr="C:\Users\Nikolai\YandexDisk\Скриншоты\2016-11-23_01-52-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786190"/>
            <a:ext cx="4286280" cy="27341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Варикапы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Внутренняя структура варикапа</a:t>
            </a:r>
            <a:endParaRPr lang="ru-RU" dirty="0"/>
          </a:p>
        </p:txBody>
      </p:sp>
      <p:pic>
        <p:nvPicPr>
          <p:cNvPr id="2050" name="Picture 2" descr="C:\Users\Nikolai\YandexDisk\Скриншоты\2016-11-23_02-06-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5297"/>
            <a:ext cx="7992888" cy="5032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60329"/>
            <a:ext cx="54292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2448" y="431975"/>
            <a:ext cx="4731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Варикап. Принцип действия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3812" y="940018"/>
            <a:ext cx="3168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Варикап представляет собой </a:t>
            </a:r>
            <a:r>
              <a:rPr lang="ru-RU" dirty="0" smtClean="0"/>
              <a:t>электронный </a:t>
            </a:r>
            <a:r>
              <a:rPr lang="ru-RU" dirty="0"/>
              <a:t>компонент, созданный </a:t>
            </a:r>
            <a:r>
              <a:rPr lang="ru-RU" dirty="0" smtClean="0"/>
              <a:t>из двух</a:t>
            </a:r>
            <a:r>
              <a:rPr lang="ru-RU" dirty="0"/>
              <a:t> полупроводников </a:t>
            </a:r>
            <a:r>
              <a:rPr lang="ru-RU" dirty="0" smtClean="0"/>
              <a:t>    различного </a:t>
            </a:r>
            <a:r>
              <a:rPr lang="ru-RU" dirty="0"/>
              <a:t>типа </a:t>
            </a:r>
            <a:r>
              <a:rPr lang="ru-RU" dirty="0" smtClean="0"/>
              <a:t>проводимости.</a:t>
            </a:r>
            <a:r>
              <a:rPr lang="ru-RU" dirty="0"/>
              <a:t> При отсутствии внешнего управляющего напряжения в области p-n-перехода образуется потенциальный барьер. При прямом управляющем напряжении  (+ к аноду, – к катоду)</a:t>
            </a:r>
            <a:r>
              <a:rPr lang="ru-RU" dirty="0" smtClean="0"/>
              <a:t>этот </a:t>
            </a:r>
            <a:r>
              <a:rPr lang="ru-RU" dirty="0"/>
              <a:t>барьер практически полностью нейтрализуется и варикап, по сути, работает как обычный диод.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Nikolai\Desktop\htmlconvd-QubnzN_html_m24bf94e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528392" cy="3948796"/>
          </a:xfrm>
          <a:prstGeom prst="rect">
            <a:avLst/>
          </a:prstGeom>
          <a:noFill/>
        </p:spPr>
      </p:pic>
      <p:pic>
        <p:nvPicPr>
          <p:cNvPr id="4101" name="Picture 5" descr="C:\Users\Nikolai\Desktop\htmlconvd-QubnzN_html_m24a696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301208"/>
            <a:ext cx="3528392" cy="1008112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Потенциальный барьер варикапа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355976" y="1124745"/>
            <a:ext cx="4038600" cy="3600400"/>
          </a:xfrm>
        </p:spPr>
        <p:txBody>
          <a:bodyPr/>
          <a:lstStyle/>
          <a:p>
            <a:r>
              <a:rPr lang="ru-RU" dirty="0" smtClean="0"/>
              <a:t>Если к </a:t>
            </a:r>
            <a:r>
              <a:rPr lang="ru-RU" dirty="0" err="1" smtClean="0"/>
              <a:t>p-n</a:t>
            </a:r>
            <a:r>
              <a:rPr lang="ru-RU" dirty="0" smtClean="0"/>
              <a:t> переходу приложить обратное напряжение, запирающее переход, ширина потенциального барьера увеличится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75734" y="4509120"/>
            <a:ext cx="46682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 ε - </a:t>
            </a:r>
            <a:r>
              <a:rPr lang="ru-RU" dirty="0" smtClean="0"/>
              <a:t>диэлектрическая проницаемость</a:t>
            </a:r>
          </a:p>
          <a:p>
            <a:r>
              <a:rPr lang="ru-RU" dirty="0" smtClean="0"/>
              <a:t> материала</a:t>
            </a:r>
          </a:p>
          <a:p>
            <a:r>
              <a:rPr lang="el-GR" dirty="0" smtClean="0"/>
              <a:t>ε</a:t>
            </a:r>
            <a:r>
              <a:rPr lang="el-GR" baseline="-25000" dirty="0" smtClean="0"/>
              <a:t>0</a:t>
            </a:r>
            <a:r>
              <a:rPr lang="el-GR" dirty="0" smtClean="0"/>
              <a:t> — </a:t>
            </a:r>
            <a:r>
              <a:rPr lang="ru-RU" dirty="0" smtClean="0"/>
              <a:t>диэлектрическая проницаемость</a:t>
            </a:r>
          </a:p>
          <a:p>
            <a:r>
              <a:rPr lang="ru-RU" dirty="0" smtClean="0"/>
              <a:t> вакуума</a:t>
            </a:r>
          </a:p>
          <a:p>
            <a:r>
              <a:rPr lang="en-GB" sz="2400" baseline="-25000" dirty="0" err="1" smtClean="0"/>
              <a:t>S</a:t>
            </a:r>
            <a:r>
              <a:rPr lang="ru-RU" sz="2400" baseline="-25000" dirty="0" err="1" smtClean="0"/>
              <a:t>pn</a:t>
            </a:r>
            <a:r>
              <a:rPr lang="ru-RU" dirty="0" smtClean="0"/>
              <a:t> - площадь </a:t>
            </a:r>
            <a:r>
              <a:rPr lang="ru-RU" dirty="0" err="1" smtClean="0"/>
              <a:t>p-n</a:t>
            </a:r>
            <a:r>
              <a:rPr lang="ru-RU" dirty="0" smtClean="0"/>
              <a:t> перехода варикапа</a:t>
            </a:r>
          </a:p>
          <a:p>
            <a:r>
              <a:rPr lang="el-GR" dirty="0" smtClean="0"/>
              <a:t>Δ</a:t>
            </a:r>
            <a:r>
              <a:rPr lang="ru-RU" dirty="0" smtClean="0"/>
              <a:t>Х - толщина перехода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979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При подключении </a:t>
            </a:r>
          </a:p>
          <a:p>
            <a:pPr>
              <a:buNone/>
            </a:pPr>
            <a:r>
              <a:rPr lang="ru-RU" dirty="0" smtClean="0"/>
              <a:t>обратного напряжения </a:t>
            </a:r>
          </a:p>
          <a:p>
            <a:pPr>
              <a:buNone/>
            </a:pPr>
            <a:r>
              <a:rPr lang="ru-RU" dirty="0" smtClean="0"/>
              <a:t>ширина перехода ΔХ </a:t>
            </a:r>
          </a:p>
          <a:p>
            <a:pPr>
              <a:buNone/>
            </a:pPr>
            <a:r>
              <a:rPr lang="ru-RU" dirty="0" smtClean="0"/>
              <a:t>увеличивается, </a:t>
            </a:r>
          </a:p>
          <a:p>
            <a:pPr>
              <a:buNone/>
            </a:pPr>
            <a:r>
              <a:rPr lang="ru-RU" dirty="0" smtClean="0"/>
              <a:t>следовательно, </a:t>
            </a:r>
          </a:p>
          <a:p>
            <a:pPr>
              <a:buNone/>
            </a:pPr>
            <a:r>
              <a:rPr lang="ru-RU" dirty="0" smtClean="0"/>
              <a:t>барьерная емкость </a:t>
            </a:r>
          </a:p>
          <a:p>
            <a:pPr>
              <a:buNone/>
            </a:pPr>
            <a:r>
              <a:rPr lang="ru-RU" dirty="0" smtClean="0"/>
              <a:t>будет уменьшаться. </a:t>
            </a:r>
          </a:p>
          <a:p>
            <a:pPr>
              <a:buNone/>
            </a:pPr>
            <a:r>
              <a:rPr lang="ru-RU" dirty="0" smtClean="0"/>
              <a:t>Основной </a:t>
            </a:r>
          </a:p>
          <a:p>
            <a:pPr>
              <a:buNone/>
            </a:pPr>
            <a:r>
              <a:rPr lang="ru-RU" dirty="0" smtClean="0"/>
              <a:t>характеристикой </a:t>
            </a:r>
          </a:p>
          <a:p>
            <a:pPr>
              <a:buNone/>
            </a:pPr>
            <a:r>
              <a:rPr lang="ru-RU" dirty="0" smtClean="0"/>
              <a:t>варикапов </a:t>
            </a:r>
          </a:p>
          <a:p>
            <a:pPr>
              <a:buNone/>
            </a:pPr>
            <a:r>
              <a:rPr lang="ru-RU" dirty="0" smtClean="0"/>
              <a:t>является </a:t>
            </a:r>
            <a:r>
              <a:rPr lang="ru-RU" dirty="0" err="1" smtClean="0"/>
              <a:t>вольтфарадная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характеристика </a:t>
            </a:r>
          </a:p>
          <a:p>
            <a:pPr>
              <a:buNone/>
            </a:pPr>
            <a:r>
              <a:rPr lang="ru-RU" dirty="0" smtClean="0"/>
              <a:t>С = </a:t>
            </a:r>
            <a:r>
              <a:rPr lang="ru-RU" dirty="0" err="1" smtClean="0"/>
              <a:t>f</a:t>
            </a:r>
            <a:r>
              <a:rPr lang="ru-RU" dirty="0" smtClean="0"/>
              <a:t> (</a:t>
            </a:r>
            <a:r>
              <a:rPr lang="ru-RU" dirty="0" err="1" smtClean="0"/>
              <a:t>U</a:t>
            </a:r>
            <a:r>
              <a:rPr lang="ru-RU" baseline="-25000" dirty="0" err="1" smtClean="0"/>
              <a:t>обр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122" name="Picture 2" descr="C:\Users\Nikolai\Desktop\htmlconvd-QubnzN_html_m17bccd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4286061" cy="40324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386" y="332656"/>
            <a:ext cx="9124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Вольтфарадная</a:t>
            </a:r>
            <a:r>
              <a:rPr lang="ru-RU" sz="3200" dirty="0" smtClean="0"/>
              <a:t> характеристика варикапа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3200" dirty="0" smtClean="0"/>
              <a:t>Зависимость добротности варикапа от частоты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78786" y="1268760"/>
            <a:ext cx="4860032" cy="57332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Добротность варикапа уменьшается с повышением температуры, так как при этом возрастает сопротивление </a:t>
            </a:r>
            <a:r>
              <a:rPr lang="ru-RU" i="1" dirty="0" err="1" smtClean="0"/>
              <a:t>r</a:t>
            </a:r>
            <a:r>
              <a:rPr lang="ru-RU" i="1" baseline="-25000" dirty="0" err="1" smtClean="0"/>
              <a:t>s</a:t>
            </a:r>
            <a:r>
              <a:rPr lang="ru-RU" dirty="0" smtClean="0"/>
              <a:t>. С увеличением обратного смещения емкость </a:t>
            </a:r>
            <a:r>
              <a:rPr lang="ru-RU" i="1" dirty="0" err="1" smtClean="0"/>
              <a:t>С</a:t>
            </a:r>
            <a:r>
              <a:rPr lang="ru-RU" i="1" baseline="-25000" dirty="0" err="1" smtClean="0"/>
              <a:t>бар</a:t>
            </a:r>
            <a:r>
              <a:rPr lang="ru-RU" dirty="0" smtClean="0"/>
              <a:t> и сопротивление </a:t>
            </a:r>
            <a:r>
              <a:rPr lang="ru-RU" i="1" dirty="0" err="1" smtClean="0"/>
              <a:t>r</a:t>
            </a:r>
            <a:r>
              <a:rPr lang="ru-RU" i="1" baseline="-25000" dirty="0" err="1" smtClean="0"/>
              <a:t>s</a:t>
            </a:r>
            <a:r>
              <a:rPr lang="ru-RU" dirty="0" smtClean="0"/>
              <a:t>, уменьшаются, а добротность соответственно растет. Уменьшением </a:t>
            </a:r>
            <a:r>
              <a:rPr lang="ru-RU" i="1" dirty="0" err="1" smtClean="0"/>
              <a:t>r</a:t>
            </a:r>
            <a:r>
              <a:rPr lang="ru-RU" i="1" baseline="-25000" dirty="0" err="1" smtClean="0"/>
              <a:t>s</a:t>
            </a:r>
            <a:r>
              <a:rPr lang="ru-RU" dirty="0" smtClean="0"/>
              <a:t>, в последнем случае объясняется расширением перехода и уменьшением толщины базы </a:t>
            </a:r>
            <a:r>
              <a:rPr lang="ru-RU" i="1" dirty="0" err="1" smtClean="0"/>
              <a:t>w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i="1" dirty="0" smtClean="0"/>
              <a:t>n</a:t>
            </a:r>
            <a:r>
              <a:rPr lang="ru-RU" dirty="0" smtClean="0"/>
              <a:t>-области структуры варикапа.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 descr="C:\Users\Nikolai\Desktop\image0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408679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333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параметры варикапов: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7992888" cy="51355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максимальное, минимальное и номинальное значение емкости варикапа(4 и более вольт).</a:t>
            </a:r>
          </a:p>
          <a:p>
            <a:r>
              <a:rPr lang="ru-RU" dirty="0" smtClean="0"/>
              <a:t>коэффициент перекрытия </a:t>
            </a:r>
            <a:r>
              <a:rPr lang="ru-RU" dirty="0" err="1" smtClean="0"/>
              <a:t>k</a:t>
            </a:r>
            <a:r>
              <a:rPr lang="ru-RU" dirty="0" smtClean="0"/>
              <a:t> = </a:t>
            </a:r>
            <a:r>
              <a:rPr lang="ru-RU" dirty="0" err="1" smtClean="0"/>
              <a:t>C</a:t>
            </a:r>
            <a:r>
              <a:rPr lang="ru-RU" baseline="-25000" dirty="0" err="1" smtClean="0"/>
              <a:t>max</a:t>
            </a:r>
            <a:r>
              <a:rPr lang="ru-RU" dirty="0" smtClean="0"/>
              <a:t>/</a:t>
            </a:r>
            <a:r>
              <a:rPr lang="ru-RU" dirty="0" err="1" smtClean="0"/>
              <a:t>C</a:t>
            </a:r>
            <a:r>
              <a:rPr lang="ru-RU" baseline="-25000" dirty="0" err="1" smtClean="0"/>
              <a:t>min</a:t>
            </a:r>
            <a:r>
              <a:rPr lang="ru-RU" dirty="0" smtClean="0"/>
              <a:t> – отношение максимальной емкости к минимальной ( для КВ109А = 5.5);</a:t>
            </a:r>
          </a:p>
          <a:p>
            <a:r>
              <a:rPr lang="ru-RU" dirty="0" smtClean="0"/>
              <a:t>максимальное рабочее напряжение варикапа;</a:t>
            </a:r>
          </a:p>
          <a:p>
            <a:r>
              <a:rPr lang="ru-RU" dirty="0" smtClean="0"/>
              <a:t>сопротивление потерь - активное </a:t>
            </a:r>
            <a:r>
              <a:rPr lang="ru-RU" dirty="0" smtClean="0"/>
              <a:t>сопротивление </a:t>
            </a:r>
            <a:r>
              <a:rPr lang="ru-RU" dirty="0" smtClean="0"/>
              <a:t>кристалла и элементов крепления варикапа;</a:t>
            </a:r>
          </a:p>
          <a:p>
            <a:r>
              <a:rPr lang="ru-RU" dirty="0" smtClean="0"/>
              <a:t>температурный коэффициент емкости (ТКЕ) — величина, отражающая изменение барьерной емкости при изменении температуры кристалла варикапа;</a:t>
            </a:r>
          </a:p>
          <a:p>
            <a:r>
              <a:rPr lang="ru-RU" dirty="0" smtClean="0"/>
              <a:t>добротность варикапа, под который понимают отношение реактивного сопротивления к паразитному на рабочей частоте и при фиксированном напряжении.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Стабилитроны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21444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Стабилитрон - это полупроводниковый диод, </a:t>
            </a:r>
            <a:r>
              <a:rPr lang="ru-RU" sz="2200" dirty="0" err="1" smtClean="0"/>
              <a:t>вольт‑амперная</a:t>
            </a:r>
            <a:r>
              <a:rPr lang="ru-RU" sz="2200" dirty="0" smtClean="0"/>
              <a:t> характеристика которого имеет область резкой зависимости тока от напряжения на обратном участке </a:t>
            </a:r>
            <a:r>
              <a:rPr lang="ru-RU" sz="2200" dirty="0" err="1" smtClean="0"/>
              <a:t>вольт‑амперной</a:t>
            </a:r>
            <a:r>
              <a:rPr lang="ru-RU" sz="2200" dirty="0" smtClean="0"/>
              <a:t> характеристики.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ВАХ стабилитрона имеет вид, представленный на рисунке </a:t>
            </a:r>
          </a:p>
          <a:p>
            <a:endParaRPr lang="ru-RU" dirty="0"/>
          </a:p>
        </p:txBody>
      </p:sp>
      <p:pic>
        <p:nvPicPr>
          <p:cNvPr id="4" name="Picture 4" descr="4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357430"/>
            <a:ext cx="600233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5072074"/>
            <a:ext cx="7429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достижении напряжения на стабилитроне, называемого напряжением стабилизации </a:t>
            </a:r>
            <a:r>
              <a:rPr lang="en-US" sz="2000" dirty="0" smtClean="0"/>
              <a:t>U</a:t>
            </a:r>
            <a:r>
              <a:rPr lang="ru-RU" sz="2000" dirty="0" err="1" smtClean="0"/>
              <a:t>стаб</a:t>
            </a:r>
            <a:r>
              <a:rPr lang="ru-RU" sz="2000" dirty="0" smtClean="0"/>
              <a:t>, ток через стабилитрон резко возрастает. Дифференциальное сопротивление </a:t>
            </a:r>
            <a:r>
              <a:rPr lang="en-US" sz="2000" dirty="0" smtClean="0"/>
              <a:t>R</a:t>
            </a:r>
            <a:r>
              <a:rPr lang="ru-RU" sz="2000" dirty="0" err="1" smtClean="0"/>
              <a:t>диф</a:t>
            </a:r>
            <a:r>
              <a:rPr lang="ru-RU" sz="2000" dirty="0" smtClean="0"/>
              <a:t> идеального стабилитрона на этом участке ВАХ стремится к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357</TotalTime>
  <Words>453</Words>
  <Application>Microsoft Office PowerPoint</Application>
  <PresentationFormat>Экран (4:3)</PresentationFormat>
  <Paragraphs>69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Яркая</vt:lpstr>
      <vt:lpstr>Microsoft Equation 3.0</vt:lpstr>
      <vt:lpstr>Формула</vt:lpstr>
      <vt:lpstr>Варикапы, Стабилитроны, Туннельные диоды</vt:lpstr>
      <vt:lpstr>Презентация PowerPoint</vt:lpstr>
      <vt:lpstr>Внутренняя структура варикапа</vt:lpstr>
      <vt:lpstr>Презентация PowerPoint</vt:lpstr>
      <vt:lpstr>Потенциальный барьер варикапа</vt:lpstr>
      <vt:lpstr>Презентация PowerPoint</vt:lpstr>
      <vt:lpstr> Зависимость добротности варикапа от частоты</vt:lpstr>
      <vt:lpstr>Основные параметры варикапов: </vt:lpstr>
      <vt:lpstr>Стабилитроны</vt:lpstr>
      <vt:lpstr>Стабилитрон</vt:lpstr>
      <vt:lpstr>Туннельные диоды</vt:lpstr>
      <vt:lpstr>Презентация PowerPoint</vt:lpstr>
      <vt:lpstr>Туннельный диод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Nikolai</dc:creator>
  <cp:lastModifiedBy>Poligon</cp:lastModifiedBy>
  <cp:revision>40</cp:revision>
  <dcterms:created xsi:type="dcterms:W3CDTF">2016-11-16T18:11:58Z</dcterms:created>
  <dcterms:modified xsi:type="dcterms:W3CDTF">2017-12-04T16:04:48Z</dcterms:modified>
</cp:coreProperties>
</file>