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83" r:id="rId4"/>
    <p:sldId id="294" r:id="rId5"/>
    <p:sldId id="282" r:id="rId6"/>
    <p:sldId id="287" r:id="rId7"/>
    <p:sldId id="284" r:id="rId8"/>
    <p:sldId id="289" r:id="rId9"/>
    <p:sldId id="293" r:id="rId10"/>
    <p:sldId id="288" r:id="rId11"/>
    <p:sldId id="292" r:id="rId12"/>
    <p:sldId id="291" r:id="rId13"/>
    <p:sldId id="285" r:id="rId14"/>
    <p:sldId id="286" r:id="rId15"/>
    <p:sldId id="28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464" autoAdjust="0"/>
  </p:normalViewPr>
  <p:slideViewPr>
    <p:cSldViewPr>
      <p:cViewPr varScale="1">
        <p:scale>
          <a:sx n="75" d="100"/>
          <a:sy n="75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86FA0-833C-4C60-AE37-82C828A287B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4D34BF-B87E-4FFA-B3B0-6E24D322F3B7}">
      <dgm:prSet phldrT="[Текст]"/>
      <dgm:spPr/>
      <dgm:t>
        <a:bodyPr/>
        <a:lstStyle/>
        <a:p>
          <a:r>
            <a:rPr lang="ru-RU" dirty="0" smtClean="0"/>
            <a:t>Состояния тиристора</a:t>
          </a:r>
          <a:endParaRPr lang="ru-RU" dirty="0"/>
        </a:p>
      </dgm:t>
    </dgm:pt>
    <dgm:pt modelId="{B951AEBB-FCC5-49B3-8E19-36DE55245E9A}" type="parTrans" cxnId="{EAB9C8DE-811C-42E2-BDE5-02DA60E029AA}">
      <dgm:prSet/>
      <dgm:spPr/>
      <dgm:t>
        <a:bodyPr/>
        <a:lstStyle/>
        <a:p>
          <a:endParaRPr lang="ru-RU"/>
        </a:p>
      </dgm:t>
    </dgm:pt>
    <dgm:pt modelId="{F11FC0F7-884A-4DD7-B3F5-50C1D103C4B9}" type="sibTrans" cxnId="{EAB9C8DE-811C-42E2-BDE5-02DA60E029AA}">
      <dgm:prSet/>
      <dgm:spPr/>
      <dgm:t>
        <a:bodyPr/>
        <a:lstStyle/>
        <a:p>
          <a:endParaRPr lang="ru-RU"/>
        </a:p>
      </dgm:t>
    </dgm:pt>
    <dgm:pt modelId="{6E6A1D64-326E-4E30-8123-98281269F36A}">
      <dgm:prSet phldrT="[Текст]"/>
      <dgm:spPr/>
      <dgm:t>
        <a:bodyPr/>
        <a:lstStyle/>
        <a:p>
          <a:r>
            <a:rPr lang="ru-RU" altLang="ru-RU" dirty="0" smtClean="0"/>
            <a:t>Открытое</a:t>
          </a:r>
        </a:p>
        <a:p>
          <a:endParaRPr lang="ru-RU" altLang="ru-RU" dirty="0" smtClean="0"/>
        </a:p>
        <a:p>
          <a:endParaRPr lang="ru-RU" altLang="ru-RU" dirty="0" smtClean="0"/>
        </a:p>
        <a:p>
          <a:endParaRPr lang="ru-RU" altLang="ru-RU" dirty="0" smtClean="0"/>
        </a:p>
        <a:p>
          <a:endParaRPr lang="ru-RU" altLang="ru-RU" dirty="0" smtClean="0"/>
        </a:p>
        <a:p>
          <a:endParaRPr lang="ru-RU" altLang="ru-RU" dirty="0" smtClean="0"/>
        </a:p>
        <a:p>
          <a:endParaRPr lang="ru-RU" altLang="ru-RU" dirty="0" smtClean="0"/>
        </a:p>
        <a:p>
          <a:r>
            <a:rPr lang="ru-RU" altLang="ru-RU" dirty="0" smtClean="0"/>
            <a:t>Большой ток </a:t>
          </a:r>
          <a:endParaRPr lang="ru-RU" altLang="ru-RU" b="1" dirty="0" smtClean="0"/>
        </a:p>
        <a:p>
          <a:r>
            <a:rPr lang="ru-RU" altLang="ru-RU" dirty="0" smtClean="0"/>
            <a:t>Низкое сопротивление</a:t>
          </a:r>
        </a:p>
        <a:p>
          <a:r>
            <a:rPr lang="ru-RU" altLang="ru-RU" dirty="0" smtClean="0"/>
            <a:t> Состояние высокой проводимости</a:t>
          </a:r>
          <a:endParaRPr lang="ru-RU" dirty="0"/>
        </a:p>
      </dgm:t>
    </dgm:pt>
    <dgm:pt modelId="{4EACE7FA-63F0-4CFF-A4B7-78C41A296EFD}" type="parTrans" cxnId="{D9DB6D1F-F72B-4585-BCDB-C48E710A92C9}">
      <dgm:prSet/>
      <dgm:spPr/>
      <dgm:t>
        <a:bodyPr/>
        <a:lstStyle/>
        <a:p>
          <a:endParaRPr lang="ru-RU"/>
        </a:p>
      </dgm:t>
    </dgm:pt>
    <dgm:pt modelId="{C4A0E3BD-B8BE-4B68-9414-A1FED34D6377}" type="sibTrans" cxnId="{D9DB6D1F-F72B-4585-BCDB-C48E710A92C9}">
      <dgm:prSet/>
      <dgm:spPr/>
      <dgm:t>
        <a:bodyPr/>
        <a:lstStyle/>
        <a:p>
          <a:endParaRPr lang="ru-RU"/>
        </a:p>
      </dgm:t>
    </dgm:pt>
    <dgm:pt modelId="{099E0A4C-DF94-4096-BBD9-8469C171F6E0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Закрытое</a:t>
          </a:r>
        </a:p>
        <a:p>
          <a:endParaRPr lang="ru-RU" dirty="0" smtClean="0">
            <a:latin typeface="+mn-lt"/>
          </a:endParaRPr>
        </a:p>
        <a:p>
          <a:endParaRPr lang="ru-RU" dirty="0" smtClean="0">
            <a:latin typeface="+mn-lt"/>
          </a:endParaRPr>
        </a:p>
        <a:p>
          <a:endParaRPr lang="ru-RU" dirty="0" smtClean="0">
            <a:latin typeface="+mn-lt"/>
          </a:endParaRPr>
        </a:p>
        <a:p>
          <a:endParaRPr lang="ru-RU" dirty="0" smtClean="0">
            <a:latin typeface="+mn-lt"/>
          </a:endParaRPr>
        </a:p>
        <a:p>
          <a:endParaRPr lang="ru-RU" dirty="0" smtClean="0">
            <a:latin typeface="+mn-lt"/>
          </a:endParaRPr>
        </a:p>
        <a:p>
          <a:endParaRPr lang="ru-RU" dirty="0" smtClean="0">
            <a:latin typeface="+mn-lt"/>
          </a:endParaRPr>
        </a:p>
        <a:p>
          <a:r>
            <a:rPr lang="ru-RU" dirty="0" smtClean="0">
              <a:latin typeface="+mn-lt"/>
            </a:rPr>
            <a:t>Малый ток</a:t>
          </a:r>
        </a:p>
        <a:p>
          <a:r>
            <a:rPr lang="ru-RU" dirty="0" smtClean="0">
              <a:latin typeface="+mn-lt"/>
            </a:rPr>
            <a:t>Высокое сопротивление</a:t>
          </a:r>
        </a:p>
        <a:p>
          <a:r>
            <a:rPr lang="ru-RU" dirty="0" smtClean="0">
              <a:latin typeface="+mn-lt"/>
            </a:rPr>
            <a:t>Состояние низкой проводимости</a:t>
          </a:r>
          <a:endParaRPr lang="ru-RU" dirty="0"/>
        </a:p>
      </dgm:t>
    </dgm:pt>
    <dgm:pt modelId="{B2730AFA-1C49-4227-8D9F-AB0BF2395497}" type="parTrans" cxnId="{7AEBFAE3-16D4-4164-B88D-82BCDEC448E6}">
      <dgm:prSet/>
      <dgm:spPr/>
      <dgm:t>
        <a:bodyPr/>
        <a:lstStyle/>
        <a:p>
          <a:endParaRPr lang="ru-RU"/>
        </a:p>
      </dgm:t>
    </dgm:pt>
    <dgm:pt modelId="{85693F37-4F6F-4626-9E66-E22B62881129}" type="sibTrans" cxnId="{7AEBFAE3-16D4-4164-B88D-82BCDEC448E6}">
      <dgm:prSet/>
      <dgm:spPr/>
      <dgm:t>
        <a:bodyPr/>
        <a:lstStyle/>
        <a:p>
          <a:endParaRPr lang="ru-RU"/>
        </a:p>
      </dgm:t>
    </dgm:pt>
    <dgm:pt modelId="{144F1995-F2BB-4B2E-9680-72F38E5EB6C6}" type="pres">
      <dgm:prSet presAssocID="{D8D86FA0-833C-4C60-AE37-82C828A287BE}" presName="composite" presStyleCnt="0">
        <dgm:presLayoutVars>
          <dgm:chMax val="1"/>
          <dgm:dir/>
          <dgm:resizeHandles val="exact"/>
        </dgm:presLayoutVars>
      </dgm:prSet>
      <dgm:spPr/>
    </dgm:pt>
    <dgm:pt modelId="{10653377-B763-4950-BB53-9E5996B40012}" type="pres">
      <dgm:prSet presAssocID="{354D34BF-B87E-4FFA-B3B0-6E24D322F3B7}" presName="roof" presStyleLbl="dkBgShp" presStyleIdx="0" presStyleCnt="2" custLinFactNeighborX="-8471" custLinFactNeighborY="-10518"/>
      <dgm:spPr/>
      <dgm:t>
        <a:bodyPr/>
        <a:lstStyle/>
        <a:p>
          <a:endParaRPr lang="ru-RU"/>
        </a:p>
      </dgm:t>
    </dgm:pt>
    <dgm:pt modelId="{64663C55-7120-4096-B938-31BD0BC379D8}" type="pres">
      <dgm:prSet presAssocID="{354D34BF-B87E-4FFA-B3B0-6E24D322F3B7}" presName="pillars" presStyleCnt="0"/>
      <dgm:spPr/>
    </dgm:pt>
    <dgm:pt modelId="{2F61665A-D06E-408E-BDD6-8BD488C50E82}" type="pres">
      <dgm:prSet presAssocID="{354D34BF-B87E-4FFA-B3B0-6E24D322F3B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14892-88F8-43A6-9FC6-AD22426DE2E7}" type="pres">
      <dgm:prSet presAssocID="{099E0A4C-DF94-4096-BBD9-8469C171F6E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F98DC-9364-45F0-8266-37F204992E9D}" type="pres">
      <dgm:prSet presAssocID="{354D34BF-B87E-4FFA-B3B0-6E24D322F3B7}" presName="base" presStyleLbl="dkBgShp" presStyleIdx="1" presStyleCnt="2"/>
      <dgm:spPr/>
    </dgm:pt>
  </dgm:ptLst>
  <dgm:cxnLst>
    <dgm:cxn modelId="{EAB9C8DE-811C-42E2-BDE5-02DA60E029AA}" srcId="{D8D86FA0-833C-4C60-AE37-82C828A287BE}" destId="{354D34BF-B87E-4FFA-B3B0-6E24D322F3B7}" srcOrd="0" destOrd="0" parTransId="{B951AEBB-FCC5-49B3-8E19-36DE55245E9A}" sibTransId="{F11FC0F7-884A-4DD7-B3F5-50C1D103C4B9}"/>
    <dgm:cxn modelId="{FA539F83-314C-4B91-BC9A-F410FDD84B8E}" type="presOf" srcId="{D8D86FA0-833C-4C60-AE37-82C828A287BE}" destId="{144F1995-F2BB-4B2E-9680-72F38E5EB6C6}" srcOrd="0" destOrd="0" presId="urn:microsoft.com/office/officeart/2005/8/layout/hList3"/>
    <dgm:cxn modelId="{C598970C-FBC2-4E41-8BA5-EB1AC031A283}" type="presOf" srcId="{6E6A1D64-326E-4E30-8123-98281269F36A}" destId="{2F61665A-D06E-408E-BDD6-8BD488C50E82}" srcOrd="0" destOrd="0" presId="urn:microsoft.com/office/officeart/2005/8/layout/hList3"/>
    <dgm:cxn modelId="{6BF2A2AA-01A8-4406-8147-1BF5BF549E56}" type="presOf" srcId="{099E0A4C-DF94-4096-BBD9-8469C171F6E0}" destId="{5E814892-88F8-43A6-9FC6-AD22426DE2E7}" srcOrd="0" destOrd="0" presId="urn:microsoft.com/office/officeart/2005/8/layout/hList3"/>
    <dgm:cxn modelId="{7AEBFAE3-16D4-4164-B88D-82BCDEC448E6}" srcId="{354D34BF-B87E-4FFA-B3B0-6E24D322F3B7}" destId="{099E0A4C-DF94-4096-BBD9-8469C171F6E0}" srcOrd="1" destOrd="0" parTransId="{B2730AFA-1C49-4227-8D9F-AB0BF2395497}" sibTransId="{85693F37-4F6F-4626-9E66-E22B62881129}"/>
    <dgm:cxn modelId="{774724F4-4B59-418E-A5E0-BEE2445F5A89}" type="presOf" srcId="{354D34BF-B87E-4FFA-B3B0-6E24D322F3B7}" destId="{10653377-B763-4950-BB53-9E5996B40012}" srcOrd="0" destOrd="0" presId="urn:microsoft.com/office/officeart/2005/8/layout/hList3"/>
    <dgm:cxn modelId="{D9DB6D1F-F72B-4585-BCDB-C48E710A92C9}" srcId="{354D34BF-B87E-4FFA-B3B0-6E24D322F3B7}" destId="{6E6A1D64-326E-4E30-8123-98281269F36A}" srcOrd="0" destOrd="0" parTransId="{4EACE7FA-63F0-4CFF-A4B7-78C41A296EFD}" sibTransId="{C4A0E3BD-B8BE-4B68-9414-A1FED34D6377}"/>
    <dgm:cxn modelId="{5B7C48AE-C4A4-4DA7-8A57-B74598E4E16E}" type="presParOf" srcId="{144F1995-F2BB-4B2E-9680-72F38E5EB6C6}" destId="{10653377-B763-4950-BB53-9E5996B40012}" srcOrd="0" destOrd="0" presId="urn:microsoft.com/office/officeart/2005/8/layout/hList3"/>
    <dgm:cxn modelId="{68100BCF-48AC-495E-92A9-3FA6FF99ED00}" type="presParOf" srcId="{144F1995-F2BB-4B2E-9680-72F38E5EB6C6}" destId="{64663C55-7120-4096-B938-31BD0BC379D8}" srcOrd="1" destOrd="0" presId="urn:microsoft.com/office/officeart/2005/8/layout/hList3"/>
    <dgm:cxn modelId="{79885195-696E-4AA4-9C35-1A1FE1A1B328}" type="presParOf" srcId="{64663C55-7120-4096-B938-31BD0BC379D8}" destId="{2F61665A-D06E-408E-BDD6-8BD488C50E82}" srcOrd="0" destOrd="0" presId="urn:microsoft.com/office/officeart/2005/8/layout/hList3"/>
    <dgm:cxn modelId="{2C5F18FB-0902-4E56-A464-EC36A4B50BCF}" type="presParOf" srcId="{64663C55-7120-4096-B938-31BD0BC379D8}" destId="{5E814892-88F8-43A6-9FC6-AD22426DE2E7}" srcOrd="1" destOrd="0" presId="urn:microsoft.com/office/officeart/2005/8/layout/hList3"/>
    <dgm:cxn modelId="{276D5E8C-9F1D-43A1-B0FE-925DEB94E555}" type="presParOf" srcId="{144F1995-F2BB-4B2E-9680-72F38E5EB6C6}" destId="{CABF98DC-9364-45F0-8266-37F204992E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53377-B763-4950-BB53-9E5996B40012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Состояния тиристора</a:t>
          </a:r>
          <a:endParaRPr lang="ru-RU" sz="6500" kern="1200" dirty="0"/>
        </a:p>
      </dsp:txBody>
      <dsp:txXfrm>
        <a:off x="0" y="0"/>
        <a:ext cx="12192000" cy="2057400"/>
      </dsp:txXfrm>
    </dsp:sp>
    <dsp:sp modelId="{2F61665A-D06E-408E-BDD6-8BD488C50E82}">
      <dsp:nvSpPr>
        <dsp:cNvPr id="0" name=""/>
        <dsp:cNvSpPr/>
      </dsp:nvSpPr>
      <dsp:spPr>
        <a:xfrm>
          <a:off x="0" y="2057400"/>
          <a:ext cx="6095999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/>
            <a:t>Открытое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/>
            <a:t>Большой ток </a:t>
          </a:r>
          <a:endParaRPr lang="ru-RU" alt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/>
            <a:t>Низкое сопротивление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/>
            <a:t> Состояние высокой проводимости</a:t>
          </a:r>
          <a:endParaRPr lang="ru-RU" sz="2200" kern="1200" dirty="0"/>
        </a:p>
      </dsp:txBody>
      <dsp:txXfrm>
        <a:off x="0" y="2057400"/>
        <a:ext cx="6095999" cy="4320540"/>
      </dsp:txXfrm>
    </dsp:sp>
    <dsp:sp modelId="{5E814892-88F8-43A6-9FC6-AD22426DE2E7}">
      <dsp:nvSpPr>
        <dsp:cNvPr id="0" name=""/>
        <dsp:cNvSpPr/>
      </dsp:nvSpPr>
      <dsp:spPr>
        <a:xfrm>
          <a:off x="6096000" y="2057400"/>
          <a:ext cx="6095999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Закрытое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Малый ток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Высокое сопротивление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Состояние низкой проводимости</a:t>
          </a:r>
          <a:endParaRPr lang="ru-RU" sz="2200" kern="1200" dirty="0"/>
        </a:p>
      </dsp:txBody>
      <dsp:txXfrm>
        <a:off x="6096000" y="2057400"/>
        <a:ext cx="6095999" cy="4320540"/>
      </dsp:txXfrm>
    </dsp:sp>
    <dsp:sp modelId="{CABF98DC-9364-45F0-8266-37F204992E9D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98B3160-FC5F-4F99-84E1-75DC7C66FE9A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8A5808-BA55-42A1-B634-462118FD0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BA3CED2-3805-4A95-A09B-CE91423519EA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62FBAC-033B-49BF-8643-6E69B5E33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5960-E9D5-43EC-88FE-A1DC39BE10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25096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1252-C022-468D-A0DE-4ABC0772837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524925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EE5A-8135-456B-B543-61F0203406B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54718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3E75-1C82-480F-ACDA-C5950CEB55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89545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B07F-F718-4CA0-888F-A9522367DE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51164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A7C6-9E22-4A00-B555-F050E9A7C0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411492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59CC-5AE2-4CB7-96CA-163FA0385A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485924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0691-BE73-43EC-AFD2-C759C7A757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70503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1474-E918-4CA0-95BF-B01CD7AEED3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4414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8A3C-7D36-4DE2-B460-E0A48C452A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3265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44CE-C898-4756-9115-8A8CF57DDA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0873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2336CB-2906-45A5-9097-F6B979ABE5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alschool.info/main/electroshemy/455-tiristory-princip-dejjstvija.html" TargetMode="External"/><Relationship Id="rId2" Type="http://schemas.openxmlformats.org/officeDocument/2006/relationships/hyperlink" Target="http://www.gaw.ru/html.cgi/txt/publ/igbt/tiristor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54313" y="2170113"/>
            <a:ext cx="6858000" cy="2660650"/>
          </a:xfrm>
        </p:spPr>
        <p:txBody>
          <a:bodyPr/>
          <a:lstStyle/>
          <a:p>
            <a:r>
              <a:rPr lang="ru-RU" altLang="ru-RU" dirty="0" smtClean="0"/>
              <a:t>ТИРИСТОРЫ И </a:t>
            </a:r>
            <a:r>
              <a:rPr lang="ru-RU" altLang="ru-RU" dirty="0" smtClean="0"/>
              <a:t>ОДНОП</a:t>
            </a:r>
            <a:r>
              <a:rPr lang="ru-RU" altLang="ru-RU" dirty="0"/>
              <a:t>Е</a:t>
            </a:r>
            <a:r>
              <a:rPr lang="ru-RU" altLang="ru-RU" dirty="0" smtClean="0"/>
              <a:t>РЕХОДНЫЕ </a:t>
            </a:r>
            <a:r>
              <a:rPr lang="ru-RU" altLang="ru-RU" dirty="0" smtClean="0"/>
              <a:t>ТРАНЗИСТОРЫ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62875" y="5013325"/>
            <a:ext cx="4394200" cy="1655763"/>
          </a:xfrm>
        </p:spPr>
        <p:txBody>
          <a:bodyPr/>
          <a:lstStyle/>
          <a:p>
            <a:pPr algn="r"/>
            <a:r>
              <a:rPr lang="ru-RU" altLang="ru-RU" sz="2000" smtClean="0"/>
              <a:t>Презентацию выполнил</a:t>
            </a:r>
          </a:p>
          <a:p>
            <a:pPr algn="r"/>
            <a:r>
              <a:rPr lang="ru-RU" altLang="ru-RU" sz="2000" smtClean="0"/>
              <a:t>студент ФТИ ПетрГУ 3 курса</a:t>
            </a:r>
          </a:p>
          <a:p>
            <a:pPr algn="r"/>
            <a:r>
              <a:rPr lang="ru-RU" altLang="ru-RU" sz="2000" smtClean="0"/>
              <a:t>группы 21313</a:t>
            </a:r>
          </a:p>
          <a:p>
            <a:pPr algn="r"/>
            <a:r>
              <a:rPr lang="ru-RU" altLang="ru-RU" sz="2000" smtClean="0"/>
              <a:t>Сендо Даниил</a:t>
            </a:r>
          </a:p>
        </p:txBody>
      </p:sp>
      <p:pic>
        <p:nvPicPr>
          <p:cNvPr id="4100" name="Picture 2" descr="C:\Users\Tima\Desktop\work\MOE\тиристоры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744" y="4464049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Tima\Desktop\work\MOE\тиристоры\Безимени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13573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Tima\Desktop\work\MOE\тиристоры\tyn616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19" y="5686425"/>
            <a:ext cx="15001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-11114"/>
            <a:ext cx="3247256" cy="32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тирист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57" y="0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c/cf/UJT_N_symbol_%28case%29.svg/80px-UJT_N_symbol_%28case%29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93" y="1633142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b/b2/UJT_P_symbol_%28case%29.svg/80px-UJT_P_symbol_%28case%29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56" y="1720057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altLang="ru-RU" sz="3600" dirty="0">
                <a:solidFill>
                  <a:srgbClr val="000000"/>
                </a:solidFill>
              </a:rPr>
              <a:t>Двухтранзисторная модель диодного тиристора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916" y="2087252"/>
            <a:ext cx="6193904" cy="3629719"/>
          </a:xfrm>
        </p:spPr>
        <p:txBody>
          <a:bodyPr/>
          <a:lstStyle/>
          <a:p>
            <a:r>
              <a:rPr lang="ru-RU" dirty="0"/>
              <a:t>Тиристор можно рассматривать как соединение р-n-р транзистора с n-р-n транзистором, причем коллектор каждого из них соединен с базой другого. Центральный переход действует как коллектор дырок, инжектируемых переходом П1, и как коллектор электронов, инжектируемых переходом П2.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10</a:t>
            </a:fld>
            <a:endParaRPr lang="ru-RU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4" y="2436875"/>
            <a:ext cx="4998782" cy="31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2435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Симистор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96" y="1825625"/>
            <a:ext cx="6193904" cy="4351338"/>
          </a:xfrm>
        </p:spPr>
        <p:txBody>
          <a:bodyPr/>
          <a:lstStyle/>
          <a:p>
            <a:r>
              <a:rPr lang="ru-RU" dirty="0" smtClean="0"/>
              <a:t>Симистор </a:t>
            </a:r>
            <a:r>
              <a:rPr lang="ru-RU" dirty="0"/>
              <a:t>(симметричный триодный тиристор) — полупроводниковый прибор, являющийся разновидностью </a:t>
            </a:r>
            <a:r>
              <a:rPr lang="ru-RU" dirty="0" smtClean="0"/>
              <a:t>тиристоров.</a:t>
            </a:r>
            <a:endParaRPr lang="ru-RU" dirty="0"/>
          </a:p>
          <a:p>
            <a:r>
              <a:rPr lang="ru-RU" dirty="0" smtClean="0"/>
              <a:t>Симистор </a:t>
            </a:r>
            <a:r>
              <a:rPr lang="ru-RU" dirty="0"/>
              <a:t>состоит из пяти последовательно чередующихся p- и n- областей. Прибор без управляющего электрода — </a:t>
            </a:r>
            <a:r>
              <a:rPr lang="ru-RU" dirty="0" err="1"/>
              <a:t>диак</a:t>
            </a:r>
            <a:r>
              <a:rPr lang="ru-RU" dirty="0"/>
              <a:t>, с электродом — </a:t>
            </a:r>
            <a:r>
              <a:rPr lang="ru-RU" dirty="0" err="1"/>
              <a:t>триак</a:t>
            </a:r>
            <a:r>
              <a:rPr lang="ru-RU" dirty="0"/>
              <a:t>. </a:t>
            </a:r>
            <a:r>
              <a:rPr lang="ru-RU" dirty="0" smtClean="0"/>
              <a:t>Используется </a:t>
            </a:r>
            <a:r>
              <a:rPr lang="ru-RU" dirty="0"/>
              <a:t>как </a:t>
            </a:r>
            <a:r>
              <a:rPr lang="ru-RU" dirty="0" smtClean="0"/>
              <a:t>ключевой элемент в </a:t>
            </a:r>
            <a:r>
              <a:rPr lang="ru-RU" dirty="0"/>
              <a:t>цепях переменного напряжения.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200104"/>
            <a:ext cx="2125301" cy="1500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3" y="2155516"/>
            <a:ext cx="4825523" cy="3691556"/>
          </a:xfrm>
          <a:prstGeom prst="rect">
            <a:avLst/>
          </a:prstGeom>
        </p:spPr>
      </p:pic>
      <p:pic>
        <p:nvPicPr>
          <p:cNvPr id="7170" name="Picture 2" descr="Картинки по запросу симис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87" y="0"/>
            <a:ext cx="2387983" cy="19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653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Однопереходный транзистор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481936" cy="4351338"/>
          </a:xfrm>
        </p:spPr>
        <p:txBody>
          <a:bodyPr/>
          <a:lstStyle/>
          <a:p>
            <a:r>
              <a:rPr lang="ru-RU" dirty="0"/>
              <a:t>Однопереходный транзистор (двухбазовый диод) — полупроводниковый прибор с тремя электродами и одним p-n переходом. Однопереходный транзистор принадлежит к семейству полупроводниковых приборов с вольт-амперной характеристикой, имеющей участок с отрицательным дифференциальным сопротивлением.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  <p:pic>
        <p:nvPicPr>
          <p:cNvPr id="3074" name="Picture 2" descr="File:Unijuction transistor KT117 (ope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79" y="3296643"/>
            <a:ext cx="43231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690688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33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3872" y="1484784"/>
            <a:ext cx="6409928" cy="4503774"/>
          </a:xfrm>
        </p:spPr>
        <p:txBody>
          <a:bodyPr/>
          <a:lstStyle/>
          <a:p>
            <a:r>
              <a:rPr lang="ru-RU" dirty="0" smtClean="0"/>
              <a:t>Усилительные </a:t>
            </a:r>
            <a:r>
              <a:rPr lang="ru-RU" dirty="0"/>
              <a:t>и переключающие свойства ОПТ обусловлены изменением сопротивления базы в результате инжекции в неё неосновных носителей </a:t>
            </a:r>
            <a:r>
              <a:rPr lang="ru-RU" dirty="0" smtClean="0"/>
              <a:t>заряда.</a:t>
            </a:r>
          </a:p>
          <a:p>
            <a:r>
              <a:rPr lang="ru-RU" dirty="0"/>
              <a:t>При уменьшении напряжения смещения </a:t>
            </a:r>
            <a:r>
              <a:rPr lang="ru-RU" dirty="0" err="1"/>
              <a:t>Uсм</a:t>
            </a:r>
            <a:r>
              <a:rPr lang="ru-RU" dirty="0"/>
              <a:t> вольт-амперная характеристика смещается влево и при отсутствии его обращается в характеристику открытого р-n перехода.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382936"/>
            <a:ext cx="2845113" cy="426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61922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Эквивалентная схема </a:t>
            </a:r>
            <a:r>
              <a:rPr lang="ru-RU" dirty="0" smtClean="0"/>
              <a:t>замещения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688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Дьяконов В. П. Однопереходные транзисторы и их аналоги. </a:t>
            </a:r>
            <a:r>
              <a:rPr lang="ru-RU" dirty="0" smtClean="0"/>
              <a:t>Теория </a:t>
            </a:r>
            <a:r>
              <a:rPr lang="ru-RU" dirty="0"/>
              <a:t>и применение. М.: СОЛОН-Пресс, 2008.- 240 с.</a:t>
            </a:r>
          </a:p>
          <a:p>
            <a:r>
              <a:rPr lang="ru-RU" dirty="0" smtClean="0"/>
              <a:t>Рогачёв </a:t>
            </a:r>
            <a:r>
              <a:rPr lang="ru-RU" dirty="0"/>
              <a:t>К. Д. Современные силовые запираемые </a:t>
            </a:r>
            <a:r>
              <a:rPr lang="ru-RU" dirty="0" smtClean="0"/>
              <a:t>тиристоры, URL</a:t>
            </a:r>
            <a:r>
              <a:rPr lang="ru-RU" dirty="0"/>
              <a:t>: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www.gaw.ru/html.cgi/txt/publ/igbt/tiristor.htm</a:t>
            </a:r>
            <a:endParaRPr lang="ru-RU" dirty="0"/>
          </a:p>
          <a:p>
            <a:r>
              <a:rPr lang="ru-RU" dirty="0"/>
              <a:t>Тиристоры: принцип действия, конструкции, типы и способы </a:t>
            </a:r>
            <a:r>
              <a:rPr lang="ru-RU" dirty="0" smtClean="0"/>
              <a:t>включения, URL</a:t>
            </a:r>
            <a:r>
              <a:rPr lang="ru-RU" dirty="0"/>
              <a:t>: </a:t>
            </a:r>
            <a:r>
              <a:rPr lang="ru-RU" dirty="0">
                <a:hlinkClick r:id="rId3"/>
              </a:rPr>
              <a:t>http://electricalschool.info/main/electroshemy/455-tiristory-princip-dejjstvija.html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766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15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5077" y="2276872"/>
            <a:ext cx="117479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329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Определение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5675"/>
          </a:xfrm>
        </p:spPr>
        <p:txBody>
          <a:bodyPr/>
          <a:lstStyle/>
          <a:p>
            <a:pPr algn="just"/>
            <a:r>
              <a:rPr lang="ru-RU" altLang="ru-RU" sz="2000" b="1" dirty="0" smtClean="0"/>
              <a:t>Тиристор</a:t>
            </a:r>
            <a:r>
              <a:rPr lang="ru-RU" altLang="ru-RU" sz="2000" dirty="0" smtClean="0"/>
              <a:t> - это полупроводниковый прибор с тремя и более р-n переходами, вольт - амперная характеристика которого имеет участок с отрицательным дифференциальным сопротивлением и который используется для переключения.</a:t>
            </a:r>
            <a:endParaRPr lang="en-US" alt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9F7D-DC17-4D3D-B88C-D8C9F23A4513}" type="slidenum">
              <a:rPr lang="ru-RU" altLang="en-US"/>
              <a:pPr>
                <a:defRPr/>
              </a:pPr>
              <a:t>2</a:t>
            </a:fld>
            <a:endParaRPr lang="ru-RU" altLang="en-US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857500"/>
            <a:ext cx="73945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Объект 2"/>
          <p:cNvSpPr txBox="1">
            <a:spLocks/>
          </p:cNvSpPr>
          <p:nvPr/>
        </p:nvSpPr>
        <p:spPr bwMode="auto">
          <a:xfrm>
            <a:off x="8521700" y="3894138"/>
            <a:ext cx="2832100" cy="17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а) структура диодного    тиристора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000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/>
              <a:t>б</a:t>
            </a:r>
            <a:r>
              <a:rPr lang="ru-RU" altLang="ru-RU" sz="2000" dirty="0"/>
              <a:t>) зонная диаграмма</a:t>
            </a:r>
            <a:endParaRPr lang="en-US" alt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721888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Содержимое 15" descr="707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492896"/>
            <a:ext cx="3611191" cy="26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16" descr="706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473773"/>
            <a:ext cx="3456384" cy="26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3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Закрытое состояние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1784" y="1825625"/>
            <a:ext cx="7202016" cy="4351338"/>
          </a:xfrm>
        </p:spPr>
        <p:txBody>
          <a:bodyPr/>
          <a:lstStyle/>
          <a:p>
            <a:r>
              <a:rPr lang="ru-RU" dirty="0"/>
              <a:t>В стационарном случае токи через все переходы (П1, П2 и П3) равны, тогда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  <p:pic>
        <p:nvPicPr>
          <p:cNvPr id="5" name="Содержимое 16" descr="7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5" y="2428435"/>
            <a:ext cx="4050808" cy="314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7" y="3173498"/>
            <a:ext cx="6216669" cy="2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975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  <p:pic>
        <p:nvPicPr>
          <p:cNvPr id="2050" name="Picture 2" descr="Картинки по запросу освещени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99"/>
            <a:ext cx="4306000" cy="32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терморегуля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7269"/>
            <a:ext cx="2826059" cy="28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сварочный аппара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04" y="3204101"/>
            <a:ext cx="4871864" cy="36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мощные электродвигате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826060"/>
            <a:ext cx="5375920" cy="40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778" y="1268760"/>
            <a:ext cx="2352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1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Вольт-амперная характеристика тиристора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4152" y="2464401"/>
            <a:ext cx="4588644" cy="3118235"/>
          </a:xfrm>
        </p:spPr>
        <p:txBody>
          <a:bodyPr/>
          <a:lstStyle/>
          <a:p>
            <a:r>
              <a:rPr lang="ru-RU" dirty="0"/>
              <a:t>VG – напряжение между анодом и </a:t>
            </a:r>
            <a:r>
              <a:rPr lang="ru-RU" dirty="0" smtClean="0"/>
              <a:t>катодом;</a:t>
            </a:r>
            <a:endParaRPr lang="en-US" dirty="0" smtClean="0"/>
          </a:p>
          <a:p>
            <a:r>
              <a:rPr lang="ru-RU" dirty="0" err="1" smtClean="0"/>
              <a:t>Iу</a:t>
            </a:r>
            <a:r>
              <a:rPr lang="ru-RU" dirty="0"/>
              <a:t>, </a:t>
            </a:r>
            <a:r>
              <a:rPr lang="ru-RU" dirty="0" err="1"/>
              <a:t>Vу</a:t>
            </a:r>
            <a:r>
              <a:rPr lang="ru-RU" dirty="0"/>
              <a:t> – минимальный удерживающий ток и </a:t>
            </a:r>
            <a:r>
              <a:rPr lang="ru-RU" dirty="0" smtClean="0"/>
              <a:t>напряжение;</a:t>
            </a:r>
            <a:endParaRPr lang="en-US" dirty="0" smtClean="0"/>
          </a:p>
          <a:p>
            <a:r>
              <a:rPr lang="ru-RU" dirty="0" err="1" smtClean="0"/>
              <a:t>Iв</a:t>
            </a:r>
            <a:r>
              <a:rPr lang="ru-RU" dirty="0"/>
              <a:t>, </a:t>
            </a:r>
            <a:r>
              <a:rPr lang="ru-RU" dirty="0" err="1"/>
              <a:t>Vв</a:t>
            </a:r>
            <a:r>
              <a:rPr lang="ru-RU" dirty="0"/>
              <a:t> – ток и напряжение включения.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2" y="1418728"/>
            <a:ext cx="5519936" cy="544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4037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тиристором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7" y="1916832"/>
            <a:ext cx="12130943" cy="3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48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Зависимость коэффициента передачи α от тока эмиттера </a:t>
            </a:r>
            <a:r>
              <a:rPr lang="ru-RU" sz="3200" dirty="0" err="1"/>
              <a:t>Iэ</a:t>
            </a:r>
            <a:r>
              <a:rPr lang="ru-RU" sz="3200" dirty="0"/>
              <a:t> при наличии рекомбинационных центров в ОПЗ p-n перехода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840" y="1825625"/>
            <a:ext cx="6697960" cy="4351338"/>
          </a:xfrm>
        </p:spPr>
        <p:txBody>
          <a:bodyPr/>
          <a:lstStyle/>
          <a:p>
            <a:r>
              <a:rPr lang="ru-RU" sz="2400" dirty="0"/>
              <a:t>В области малых токов основная причина зависимости α от тока I связана с рекомбинацией в эмиттерном переходе. При наличии рекомбинационных центров в области пространственного заряда эмиттерного перехода прямой ток такого перехода в области малых прямых смещений – рекомбинационный </a:t>
            </a:r>
            <a:r>
              <a:rPr lang="ru-RU" sz="2400" dirty="0" err="1"/>
              <a:t>Jрек</a:t>
            </a:r>
            <a:r>
              <a:rPr lang="ru-RU" sz="2400" dirty="0"/>
              <a:t>. Зависимость этого тока от напряжения экспоненциальная, но показатель экспоненты в два раза меньше, чем для диффузионного тока </a:t>
            </a:r>
            <a:r>
              <a:rPr lang="ru-RU" sz="2400" dirty="0" err="1"/>
              <a:t>JpD</a:t>
            </a:r>
            <a:r>
              <a:rPr lang="ru-RU" sz="24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77269"/>
            <a:ext cx="41529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555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Коэффициент </a:t>
            </a:r>
            <a:r>
              <a:rPr lang="ru-RU" dirty="0"/>
              <a:t>ударной ионизации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Если </a:t>
            </a:r>
            <a:r>
              <a:rPr lang="ru-RU" sz="2000" dirty="0"/>
              <a:t>М – коэффициент ударной ионизации, определяемый как количество носителей, рожденных при лавинном умножении одной частицей, то М описывается эмпирической формулой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где </a:t>
            </a:r>
            <a:r>
              <a:rPr lang="ru-RU" sz="2000" dirty="0"/>
              <a:t>UМ –напряжение лавинного пробоя, а значение коэффициента n для </a:t>
            </a:r>
            <a:r>
              <a:rPr lang="ru-RU" sz="2000" dirty="0" err="1"/>
              <a:t>Ge</a:t>
            </a:r>
            <a:r>
              <a:rPr lang="ru-RU" sz="2000" dirty="0"/>
              <a:t>, </a:t>
            </a:r>
            <a:r>
              <a:rPr lang="ru-RU" sz="2000" dirty="0" err="1"/>
              <a:t>Si</a:t>
            </a:r>
            <a:r>
              <a:rPr lang="ru-RU" sz="2000" dirty="0"/>
              <a:t> равно </a:t>
            </a:r>
            <a:r>
              <a:rPr lang="ru-RU" sz="2000" dirty="0" smtClean="0"/>
              <a:t>3</a:t>
            </a:r>
            <a:endParaRPr lang="ru-RU" sz="2000" dirty="0"/>
          </a:p>
          <a:p>
            <a:r>
              <a:rPr lang="ru-RU" sz="2000" dirty="0" smtClean="0"/>
              <a:t>Таким </a:t>
            </a:r>
            <a:r>
              <a:rPr lang="ru-RU" sz="2000" dirty="0"/>
              <a:t>образом, умножение в коллекторе может служить причиной накопления объемных зарядов в базах тиристора. С формальной точки зрения, умножение в коллекторе эквивалентно росту коэффициента передачи и величине коллекторного тока.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3E75-1C82-480F-ACDA-C5950CEB55FA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924944"/>
            <a:ext cx="2266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0541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529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ТИРИСТОРЫ И ОДНОПЕРЕХОДНЫЕ ТРАНЗИСТОРЫ</vt:lpstr>
      <vt:lpstr>Определение</vt:lpstr>
      <vt:lpstr>Презентация PowerPoint</vt:lpstr>
      <vt:lpstr>Закрытое состояние</vt:lpstr>
      <vt:lpstr>Презентация PowerPoint</vt:lpstr>
      <vt:lpstr>Вольт-амперная характеристика тиристора</vt:lpstr>
      <vt:lpstr>Управление тиристором</vt:lpstr>
      <vt:lpstr>Зависимость коэффициента передачи α от тока эмиттера Iэ при наличии рекомбинационных центров в ОПЗ p-n перехода</vt:lpstr>
      <vt:lpstr>Коэффициент ударной ионизации</vt:lpstr>
      <vt:lpstr>Двухтранзисторная модель диодного тиристора</vt:lpstr>
      <vt:lpstr>Симистор</vt:lpstr>
      <vt:lpstr>Однопереходный транзистор </vt:lpstr>
      <vt:lpstr>Принцип работы</vt:lpstr>
      <vt:lpstr>Список использованной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Даниил Сендо</cp:lastModifiedBy>
  <cp:revision>159</cp:revision>
  <dcterms:created xsi:type="dcterms:W3CDTF">2010-12-01T13:07:07Z</dcterms:created>
  <dcterms:modified xsi:type="dcterms:W3CDTF">2016-12-15T23:23:06Z</dcterms:modified>
</cp:coreProperties>
</file>