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82001">
              <a:srgbClr val="FBD49C"/>
            </a:gs>
            <a:gs pos="82001">
              <a:srgbClr val="FBD49C"/>
            </a:gs>
            <a:gs pos="100000">
              <a:srgbClr val="FEE7F2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D017-364F-40FA-B05C-400917FF66EC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8747-DD5A-4E04-90B5-244A2E41E5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Однопереходные транзисторы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Гевейлер</a:t>
            </a:r>
            <a:r>
              <a:rPr lang="ru-RU" dirty="0" smtClean="0"/>
              <a:t> Елена</a:t>
            </a:r>
          </a:p>
          <a:p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dirty="0" smtClean="0"/>
              <a:t>группа 21318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однопереходный </a:t>
            </a:r>
            <a:endParaRPr lang="ru-RU" b="1" dirty="0" smtClean="0"/>
          </a:p>
          <a:p>
            <a:r>
              <a:rPr lang="ru-RU" b="1" dirty="0" smtClean="0"/>
              <a:t>транзистор</a:t>
            </a:r>
            <a:r>
              <a:rPr lang="ru-RU" dirty="0"/>
              <a:t> (ОПТ), </a:t>
            </a:r>
            <a:endParaRPr lang="ru-RU" dirty="0" smtClean="0"/>
          </a:p>
          <a:p>
            <a:r>
              <a:rPr lang="ru-RU" dirty="0" smtClean="0"/>
              <a:t>представляющий </a:t>
            </a:r>
            <a:endParaRPr lang="ru-RU" dirty="0" smtClean="0"/>
          </a:p>
          <a:p>
            <a:r>
              <a:rPr lang="ru-RU" dirty="0" smtClean="0"/>
              <a:t>собой </a:t>
            </a:r>
            <a:r>
              <a:rPr lang="ru-RU" dirty="0"/>
              <a:t>кристалл полупроводника,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котором создан </a:t>
            </a:r>
            <a:r>
              <a:rPr lang="ru-RU" dirty="0" err="1" smtClean="0"/>
              <a:t>p-n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переход, </a:t>
            </a:r>
            <a:r>
              <a:rPr lang="ru-RU" dirty="0" smtClean="0"/>
              <a:t>называемый</a:t>
            </a:r>
          </a:p>
          <a:p>
            <a:r>
              <a:rPr lang="ru-RU" dirty="0" smtClean="0"/>
              <a:t> </a:t>
            </a:r>
            <a:r>
              <a:rPr lang="ru-RU" dirty="0"/>
              <a:t>инжектором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4473" t="27344" r="40703" b="49219"/>
          <a:stretch>
            <a:fillRect/>
          </a:stretch>
        </p:blipFill>
        <p:spPr bwMode="auto">
          <a:xfrm>
            <a:off x="4857752" y="357166"/>
            <a:ext cx="407193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Схема однопереходного транзисто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071942"/>
            <a:ext cx="2905125" cy="216217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Рисунок 2" descr="Области работы однопереходного транзисто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6643702" cy="615157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Схема релаксационного генератора на однопереходном транзисто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355"/>
            <a:ext cx="4429156" cy="525593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Осциллограммы напряжения релаксационного генератора на однопереходном транзисто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643050"/>
            <a:ext cx="3500452" cy="415387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Основными параметрами однопереходных транзисторов, характеризующими их как элементы схем, являются: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межбазовое сопротивление</a:t>
            </a:r>
            <a:r>
              <a:rPr lang="ru-RU" dirty="0"/>
              <a:t> R</a:t>
            </a:r>
            <a:r>
              <a:rPr lang="ru-RU" baseline="-25000" dirty="0"/>
              <a:t>Б1Б2 </a:t>
            </a:r>
            <a:r>
              <a:rPr lang="ru-RU" dirty="0"/>
              <a:t>— сопротивление между выводами баз при отключенном эмиттере;</a:t>
            </a:r>
            <a:br>
              <a:rPr lang="ru-RU" dirty="0"/>
            </a:br>
            <a:r>
              <a:rPr lang="ru-RU" b="1" dirty="0"/>
              <a:t>коэффициент передачи</a:t>
            </a: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характеризующий напряжение переключения;</a:t>
            </a:r>
            <a:br>
              <a:rPr lang="ru-RU" dirty="0"/>
            </a:br>
            <a:r>
              <a:rPr lang="ru-RU" b="1" dirty="0"/>
              <a:t>напряжение срабатывания</a:t>
            </a:r>
            <a:r>
              <a:rPr lang="ru-RU" dirty="0"/>
              <a:t> </a:t>
            </a:r>
            <a:r>
              <a:rPr lang="ru-RU" dirty="0" err="1"/>
              <a:t>Ucp</a:t>
            </a:r>
            <a:r>
              <a:rPr lang="ru-RU" dirty="0"/>
              <a:t>— минимальное напряжение на </a:t>
            </a:r>
            <a:r>
              <a:rPr lang="ru-RU" dirty="0" err="1"/>
              <a:t>эмиттерном</a:t>
            </a:r>
            <a:r>
              <a:rPr lang="ru-RU" dirty="0"/>
              <a:t> переходе, необходимое для перевода прибора из состояния с большим сопротивлением в состояние с отрицательным сопротивлением;</a:t>
            </a:r>
            <a:br>
              <a:rPr lang="ru-RU" dirty="0"/>
            </a:br>
            <a:r>
              <a:rPr lang="ru-RU" b="1" dirty="0"/>
              <a:t>ток включения </a:t>
            </a:r>
            <a:r>
              <a:rPr lang="ru-RU" b="1" dirty="0" err="1"/>
              <a:t>I</a:t>
            </a:r>
            <a:r>
              <a:rPr lang="ru-RU" dirty="0" err="1"/>
              <a:t>вкл</a:t>
            </a:r>
            <a:r>
              <a:rPr lang="ru-RU" dirty="0"/>
              <a:t> — минимальный ток, необходимый для включения однопереходного транзистора, то есть перевода его в область отрицательного сопротивления;</a:t>
            </a:r>
            <a:br>
              <a:rPr lang="ru-RU" dirty="0"/>
            </a:br>
            <a:r>
              <a:rPr lang="ru-RU" b="1" dirty="0"/>
              <a:t>ток выключения</a:t>
            </a:r>
            <a:r>
              <a:rPr lang="ru-RU" dirty="0"/>
              <a:t> </a:t>
            </a:r>
            <a:r>
              <a:rPr lang="ru-RU" dirty="0" err="1"/>
              <a:t>Iвыкл</a:t>
            </a:r>
            <a:r>
              <a:rPr lang="ru-RU" dirty="0"/>
              <a:t> —наименьший </a:t>
            </a:r>
            <a:r>
              <a:rPr lang="ru-RU" dirty="0" err="1"/>
              <a:t>эмиттерный</a:t>
            </a:r>
            <a:r>
              <a:rPr lang="ru-RU" dirty="0"/>
              <a:t> ток, удерживающий транзистор во включенном состоянии;</a:t>
            </a:r>
            <a:br>
              <a:rPr lang="ru-RU" dirty="0"/>
            </a:br>
            <a:r>
              <a:rPr lang="ru-RU" b="1" dirty="0"/>
              <a:t>напряжение выключения</a:t>
            </a:r>
            <a:r>
              <a:rPr lang="ru-RU" dirty="0"/>
              <a:t> </a:t>
            </a:r>
            <a:r>
              <a:rPr lang="ru-RU" dirty="0" err="1"/>
              <a:t>Uвыкл</a:t>
            </a:r>
            <a:r>
              <a:rPr lang="ru-RU" dirty="0"/>
              <a:t>— напряжение на </a:t>
            </a:r>
            <a:r>
              <a:rPr lang="ru-RU" dirty="0" err="1"/>
              <a:t>эмиттерном</a:t>
            </a:r>
            <a:r>
              <a:rPr lang="ru-RU" dirty="0"/>
              <a:t> переходе при токе через него, равном </a:t>
            </a:r>
            <a:r>
              <a:rPr lang="ru-RU" dirty="0" err="1"/>
              <a:t>Iвыкл</a:t>
            </a:r>
            <a:r>
              <a:rPr lang="ru-RU" dirty="0"/>
              <a:t>;</a:t>
            </a:r>
            <a:br>
              <a:rPr lang="ru-RU" dirty="0"/>
            </a:br>
            <a:r>
              <a:rPr lang="ru-RU" b="1" dirty="0"/>
              <a:t>обратный</a:t>
            </a:r>
            <a:r>
              <a:rPr lang="ru-RU" dirty="0"/>
              <a:t> ток</a:t>
            </a:r>
            <a:r>
              <a:rPr lang="ru-RU" b="1" dirty="0"/>
              <a:t> эмиттера</a:t>
            </a:r>
            <a:r>
              <a:rPr lang="ru-RU" dirty="0"/>
              <a:t> </a:t>
            </a:r>
            <a:r>
              <a:rPr lang="ru-RU" dirty="0" err="1"/>
              <a:t>Iэо</a:t>
            </a:r>
            <a:r>
              <a:rPr lang="ru-RU" dirty="0"/>
              <a:t> — ток утечки закрытого </a:t>
            </a:r>
            <a:r>
              <a:rPr lang="ru-RU" dirty="0" err="1"/>
              <a:t>эмиттерного</a:t>
            </a:r>
            <a:r>
              <a:rPr lang="ru-RU" dirty="0"/>
              <a:t> перехода.</a:t>
            </a:r>
          </a:p>
          <a:p>
            <a:endParaRPr lang="ru-RU" dirty="0"/>
          </a:p>
        </p:txBody>
      </p:sp>
      <p:pic>
        <p:nvPicPr>
          <p:cNvPr id="4" name="Рисунок 3" descr="http://cxem.net/sprav/sprav105-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214554"/>
            <a:ext cx="1609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xem.net/sprav/sprav105-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85011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dirty="0"/>
              <a:t>R — сопротивление резистора R1, Ом;</a:t>
            </a:r>
          </a:p>
          <a:p>
            <a:pPr>
              <a:buNone/>
            </a:pPr>
            <a:r>
              <a:rPr lang="ru-RU" dirty="0"/>
              <a:t>С—емкость конденсатора С1, Ф;</a:t>
            </a:r>
          </a:p>
          <a:p>
            <a:pPr>
              <a:buNone/>
            </a:pPr>
            <a:r>
              <a:rPr lang="ru-RU" dirty="0" err="1"/>
              <a:t>η— </a:t>
            </a:r>
            <a:r>
              <a:rPr lang="ru-RU" dirty="0"/>
              <a:t>коэффициент передачи однопереходного транзистора.</a:t>
            </a:r>
          </a:p>
          <a:p>
            <a:endParaRPr lang="ru-RU" dirty="0"/>
          </a:p>
        </p:txBody>
      </p:sp>
      <p:pic>
        <p:nvPicPr>
          <p:cNvPr id="4" name="Рисунок 3" descr="http://cxem.net/sprav/sprav105-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28"/>
            <a:ext cx="4157673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xem.net/sprav/sprav105-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8643998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Однопереходные транзисторы</vt:lpstr>
      <vt:lpstr>Слайд 2</vt:lpstr>
      <vt:lpstr>Слайд 3</vt:lpstr>
      <vt:lpstr>Слайд 4</vt:lpstr>
      <vt:lpstr>Слайд 5</vt:lpstr>
      <vt:lpstr>Основными параметрами однопереходных транзисторов, характеризующими их как элементы схем, являются: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Однопереходные транзисторы</dc:title>
  <dc:creator>Елена</dc:creator>
  <cp:lastModifiedBy>Елена</cp:lastModifiedBy>
  <cp:revision>10</cp:revision>
  <dcterms:created xsi:type="dcterms:W3CDTF">2016-12-12T18:57:45Z</dcterms:created>
  <dcterms:modified xsi:type="dcterms:W3CDTF">2016-12-13T09:08:07Z</dcterms:modified>
</cp:coreProperties>
</file>