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0" r:id="rId11"/>
    <p:sldId id="262" r:id="rId12"/>
    <p:sldId id="261" r:id="rId13"/>
    <p:sldId id="258" r:id="rId14"/>
    <p:sldId id="263" r:id="rId15"/>
    <p:sldId id="264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-7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A2EE5C-96FD-41FE-AD12-87B7FE943E49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CD8B72-39BC-4BA2-8F93-26658039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DEA9E-45C6-455C-8528-6DC1A5DB2C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6EB1A9-E447-44ED-B3FD-D644B4B7E7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1C4B40-549A-4F2B-B729-F1FC69B3EA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EAA6DC-D0D3-4ADE-BDF8-6D65AEB98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A9F882-2F80-4760-9C02-E2EB45A5DE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431193-EA1B-44C2-994D-4959C2E580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405E3-55B9-4466-823D-0A3437F462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09A2F-A8A8-4112-B47D-B594C94F28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D3DE-AFEF-4662-A553-7D3A49B7C013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865F-338A-4D10-93E1-BDC552F1B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35B-2271-4D0A-8999-57309610347E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EB64-B9CD-4348-901C-7ACCD60D0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BC7D-7C9F-4A73-B7DF-28DEAA5FC8C9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B148-F60F-467D-92B2-8C718EAC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1535-E2E9-4F0A-A836-761B70BFEF08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B2DA-FB28-4ED7-BBEB-CBEE4127B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19A4-7EF8-4852-941F-D7785DB776CA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C7EB-8407-46BF-918F-31C6DE542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FDAE-587F-4BFC-817B-8AF8ADEAC683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178E-CBF2-447D-95E2-D9AC57CCF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FCCC-C112-4AB0-A99C-46BE010DEDEF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8CDF-6226-4211-9D57-3E9462CBE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15F2-B6E6-4B2A-AC0C-F449F27791EC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67E-00FB-4BB5-BD6C-73D59E971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56A6-4CC4-4A2E-9854-8784ABBFC0EB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D86E-FA02-4A97-9870-438AF0ECE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CF90-0B49-40DA-B081-CEB16673D58E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EB5D-5138-4B8D-B513-61DEF76FA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5BA6-7EA8-48AD-ABA5-C30B58CE6282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C584-D2B1-428E-822C-1D9E8E68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75791-94AE-42E6-A309-C031EF4A8680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3AE57-F34C-44EC-91D5-4E938328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wen.ru/uploads/01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compzilla-market.ru/img/p/375-848-thickbox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hileds.com/upload/medialibrary/23e/23e79f50ef9550c0e588749904477ce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ysun.ru/info/img/amper/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wikia.com/science/ru/images/2/26/Led_traffic_light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tdmegaprom.ru/uploads/images/uploads_2010_04_19_05_29_34_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teatr.ru/catalog/pult/img/urc8060_b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est-b2b.com/userimg/867/891-2/led-outdoor-display-77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k-tai.impress.co.jp/cda/static/image/2006/08/28/sone1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elprom-image.s3.amazonaws.com/298362_w640_h640_dsc006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assistantgroup.ru/uploads/assets/4914dd6194389be47193e32d97216357e102339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СВЕТОДИОДЫ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348880"/>
            <a:ext cx="8064896" cy="41764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>
                <a:solidFill>
                  <a:schemeClr val="tx1"/>
                </a:solidFill>
              </a:rPr>
              <a:t>Светодио́д</a:t>
            </a:r>
            <a:r>
              <a:rPr lang="ru-RU" sz="3200" i="1" dirty="0">
                <a:solidFill>
                  <a:schemeClr val="tx1"/>
                </a:solidFill>
              </a:rPr>
              <a:t> или светоизлучающий диод (СД, СИД, LED англ. </a:t>
            </a:r>
            <a:r>
              <a:rPr lang="ru-RU" sz="3200" i="1" dirty="0" err="1">
                <a:solidFill>
                  <a:schemeClr val="tx1"/>
                </a:solidFill>
              </a:rPr>
              <a:t>Light-emitting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r>
              <a:rPr lang="ru-RU" sz="3200" i="1" dirty="0" err="1">
                <a:solidFill>
                  <a:schemeClr val="tx1"/>
                </a:solidFill>
              </a:rPr>
              <a:t>diode</a:t>
            </a:r>
            <a:r>
              <a:rPr lang="ru-RU" sz="3200" i="1" dirty="0">
                <a:solidFill>
                  <a:schemeClr val="tx1"/>
                </a:solidFill>
              </a:rPr>
              <a:t>) — полупроводниковый прибор с электронно-дырочным переходом или контактом металл-полупроводник, создающий оптическое излучение при пропускании через него электрического тока</a:t>
            </a:r>
            <a:r>
              <a:rPr lang="ru-RU" sz="3200" dirty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484784"/>
            <a:ext cx="8352928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В качестве индикаторов - как в виде одиночных светодиодов (например, индикатор включения на панели прибора), так и в виде цифрового или буквенно-цифрового табло (например, цифры на часах) </a:t>
            </a:r>
          </a:p>
        </p:txBody>
      </p:sp>
      <p:pic>
        <p:nvPicPr>
          <p:cNvPr id="31751" name="Picture 6" descr="Картинка 18 из 348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286125"/>
            <a:ext cx="5076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Картинка 19 из 607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213100"/>
            <a:ext cx="36306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pic>
        <p:nvPicPr>
          <p:cNvPr id="32772" name="Picture 4" descr="Картинка 34 из 101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135938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55976" y="5589240"/>
            <a:ext cx="446449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В уличном, промышленном, бытовом освещении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pic>
        <p:nvPicPr>
          <p:cNvPr id="33796" name="Picture 4" descr="Картинка 40 из 22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45370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://www.igrasveta.ru/image/125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846388"/>
            <a:ext cx="43561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556792"/>
            <a:ext cx="7704856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Массив светодиодов используется в больших уличных экранах, в бегущих строках. Такие массивы часто называют светодиодными кластерами или просто кластерами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pic>
        <p:nvPicPr>
          <p:cNvPr id="34820" name="Picture 2" descr="Картинка 7 из 28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4810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Картинка 14 из 28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8088" y="3141663"/>
            <a:ext cx="36576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700808"/>
            <a:ext cx="8208912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Мощные светодиоды используются как источник света в фонарях и светофорах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700808"/>
            <a:ext cx="8208912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Светодиоды используются в качестве источников модулированного оптического излучения (передача сигнала по оптоволокну, пульты ДУ, светотелефоны, интернет[10])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5847" name="Picture 2" descr="http://www.c-tt.ru/sites/default/files/images/fls-300_1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63925"/>
            <a:ext cx="33940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 descr="Картинка 2 из 782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429000"/>
            <a:ext cx="3136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700808"/>
            <a:ext cx="8208912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 подсветке ЖК-экранов (мобильные телефоны, мониторы, телевизоры и т. д.)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6871" name="Picture 4" descr="Картинка 37 из 694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Картинка 118 из 612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141663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СВЕТОДИОДОВ</a:t>
            </a:r>
            <a:endParaRPr lang="ru-RU" dirty="0"/>
          </a:p>
        </p:txBody>
      </p:sp>
      <p:pic>
        <p:nvPicPr>
          <p:cNvPr id="37892" name="Picture 2" descr="Картинка 17 из 79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Картинка 27 из 79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852738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700808"/>
            <a:ext cx="8208912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 светодиодных дорожных знаках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700808"/>
            <a:ext cx="8208912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1907- первое сообщение об излучении света твердотельным диодом (Генри Раунд);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1962 – первый практически применимый светодиод , работающий в световом (красном ) диапазоне (Нил </a:t>
            </a:r>
            <a:r>
              <a:rPr lang="ru-RU" sz="2400" dirty="0" err="1">
                <a:solidFill>
                  <a:prstClr val="black"/>
                </a:solidFill>
              </a:rPr>
              <a:t>Холоньяк</a:t>
            </a:r>
            <a:r>
              <a:rPr lang="ru-RU" sz="2400" dirty="0">
                <a:solidFill>
                  <a:prstClr val="black"/>
                </a:solidFill>
              </a:rPr>
              <a:t>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1972 – первый желтый светодиод (Джордж </a:t>
            </a:r>
            <a:r>
              <a:rPr lang="ru-RU" sz="2400" dirty="0" err="1">
                <a:solidFill>
                  <a:prstClr val="black"/>
                </a:solidFill>
              </a:rPr>
              <a:t>Крафорд</a:t>
            </a:r>
            <a:r>
              <a:rPr lang="ru-RU" sz="2400" dirty="0">
                <a:solidFill>
                  <a:prstClr val="black"/>
                </a:solidFill>
              </a:rPr>
              <a:t>) улучшил яркость красных светодиодов в 10 раз;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1976 - первый в мире высокоэффективный светодиод высокой яркости для телекоммуникационных применений (</a:t>
            </a:r>
            <a:r>
              <a:rPr lang="ru-RU" sz="2400" dirty="0" err="1">
                <a:solidFill>
                  <a:prstClr val="black"/>
                </a:solidFill>
              </a:rPr>
              <a:t>Т.Пирсол</a:t>
            </a:r>
            <a:r>
              <a:rPr lang="ru-RU" sz="2400" dirty="0">
                <a:solidFill>
                  <a:prstClr val="black"/>
                </a:solidFill>
              </a:rPr>
              <a:t> ) на полупроводниковых материалах, специально адаптированных к передачам через оптические волокна.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По характеристике излучения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867" y="2563278"/>
            <a:ext cx="3204236" cy="175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Светодиоды с излучением в видимой части спектра</a:t>
            </a:r>
          </a:p>
        </p:txBody>
      </p:sp>
      <p:sp>
        <p:nvSpPr>
          <p:cNvPr id="3" name="Скругленный прямоугольник 5"/>
          <p:cNvSpPr/>
          <p:nvPr/>
        </p:nvSpPr>
        <p:spPr>
          <a:xfrm>
            <a:off x="5355304" y="2636303"/>
            <a:ext cx="3204236" cy="1750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Светодиоды с излучением в инфракрасной части спектра 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2843213" y="1916113"/>
            <a:ext cx="1008062" cy="576262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716463" y="1916113"/>
            <a:ext cx="1152525" cy="649287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Строение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204864"/>
            <a:ext cx="8280920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8439" name="Picture 2" descr="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92375"/>
            <a:ext cx="669607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Преимущества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8712968" cy="48965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Экономичность: светодиоды долговечны; время работы светодиодов достигает 100000 часов; затраты светодиодов снижены на 87% по сравнению с лампами накаливания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Удобно: светодиоды редко нужно заменять; в схемах из большого количества светодиодов  пару рабочих светодиодов не влияют на остальные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Надежно: светодиоды более воспринимаемы с дальнего расстояния;  более устойчивы к механическим повреждениям; для светодиодов не нужно большого напряжения, яркость светодиодов легко контролируется подачей напряжения; светодиоды устойчивы к изменению температуры.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Преимущества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8712968" cy="48965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Красиво: светодиоды имеют практически неограниченный спектр излучения.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Представительно: светодиодные модули необычайно компактны. Различные сувениры, миниатюрные стенды и компактные табло, украшенные светодиодной символикой компании, смотрятся на удивление выразительно и необычно.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Недостатки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8712968" cy="48965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Поверхностный взгляд на использование светодиодов сразу отмечает их высокую стоимость - главный недостаток по сравнению с лампами накаливания и неоновыми трубками различных типов.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Также недостатком при использовании светодиодов в конструировании объемных букв средних и крупных размеров можно считать их миниатюрность, из-за которой требуется объединять многочисленные отдельные светодиоды в группы. Чтобы обеспечить яркий и красочный свет, мгновенно привлекающий внимание, требуется большое количество светодиодов.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  <a:latin typeface="Arial" charset="0"/>
              </a:rPr>
              <a:t>С</a:t>
            </a:r>
            <a:r>
              <a:rPr lang="ru-RU" sz="3600" smtClean="0">
                <a:solidFill>
                  <a:srgbClr val="000000"/>
                </a:solidFill>
              </a:rPr>
              <a:t>труктура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220" y="1796629"/>
            <a:ext cx="8712968" cy="48965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484438" y="2636838"/>
            <a:ext cx="4608512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011863" y="26368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812088" y="37893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835150" y="37893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1835150" y="54451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627313" y="5229225"/>
            <a:ext cx="143986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835150" y="37893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7092950" y="37893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011863" y="544512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867400" y="51577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011863" y="5300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059113" y="4724400"/>
            <a:ext cx="45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sz="1200"/>
              <a:t>H</a:t>
            </a:r>
            <a:endParaRPr lang="ru-RU" sz="120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559425" y="48895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11863" y="4868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979613" y="32845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164388" y="32845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627313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endParaRPr lang="ru-RU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156325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6372225" y="29972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6659563" y="36449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3203575" y="292417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771775" y="35004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987675" y="28527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flipH="1">
            <a:off x="3419475" y="30686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V="1">
            <a:off x="3059113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059113" y="2349500"/>
            <a:ext cx="73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3132138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132138" y="1916113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859338" y="393382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4211638" y="35004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3779838" y="32131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771775" y="393382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3995738" y="393382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4067175" y="270827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419475" y="35734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+</a:t>
            </a:r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6732588" y="270827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6588125" y="40052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6732588" y="32845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>
            <a:off x="4500563" y="27813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4284663" y="270827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 flipV="1">
            <a:off x="4140200" y="22050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450056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V="1">
            <a:off x="4500563" y="21336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4787900" y="2060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</a:rPr>
              <a:t>ВАХ светодиода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4032448" cy="48965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Диапазон питающих напряжений между Umin и Umax называется "рабочей" зоной, так как именно здесь обеспечивается работа светодиода.</a:t>
            </a:r>
          </a:p>
        </p:txBody>
      </p:sp>
      <p:pic>
        <p:nvPicPr>
          <p:cNvPr id="28679" name="Picture 2" descr="Зависимости тока от напряж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06057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407</Words>
  <Application>Microsoft Office PowerPoint</Application>
  <PresentationFormat>On-screen Show (4:3)</PresentationFormat>
  <Paragraphs>71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СВЕТОДИОДЫ</dc:title>
  <dc:creator>user</dc:creator>
  <cp:lastModifiedBy>Name</cp:lastModifiedBy>
  <cp:revision>72</cp:revision>
  <dcterms:created xsi:type="dcterms:W3CDTF">2011-11-27T16:29:49Z</dcterms:created>
  <dcterms:modified xsi:type="dcterms:W3CDTF">2011-12-12T17:06:30Z</dcterms:modified>
</cp:coreProperties>
</file>