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72" r:id="rId6"/>
    <p:sldId id="261" r:id="rId7"/>
    <p:sldId id="271" r:id="rId8"/>
    <p:sldId id="263" r:id="rId9"/>
    <p:sldId id="265" r:id="rId10"/>
    <p:sldId id="266" r:id="rId11"/>
    <p:sldId id="267" r:id="rId12"/>
    <p:sldId id="268" r:id="rId13"/>
    <p:sldId id="264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1735" autoAdjust="0"/>
  </p:normalViewPr>
  <p:slideViewPr>
    <p:cSldViewPr snapToGrid="0">
      <p:cViewPr varScale="1">
        <p:scale>
          <a:sx n="104" d="100"/>
          <a:sy n="104" d="100"/>
        </p:scale>
        <p:origin x="-1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18837E-7D3A-48C1-AD9C-A60643FCEAB1}" type="datetimeFigureOut">
              <a:rPr lang="ru-RU"/>
              <a:pPr>
                <a:defRPr/>
              </a:pPr>
              <a:t>27.04.2018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556901-3EBD-42D8-892D-E9E1EE55B0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0258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293F6-3E93-4FE0-830D-36E4C2009AF2}" type="datetime1">
              <a:rPr lang="ru-RU"/>
              <a:pPr>
                <a:defRPr/>
              </a:pPr>
              <a:t>27.04.2018</a:t>
            </a:fld>
            <a:endParaRPr lang="ru-RU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7500" y="6032500"/>
            <a:ext cx="462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8588" y="6246813"/>
            <a:ext cx="588962" cy="365125"/>
          </a:xfrm>
        </p:spPr>
        <p:txBody>
          <a:bodyPr/>
          <a:lstStyle>
            <a:lvl1pPr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DC3DFC40-A0DD-4FE2-9C7E-6DA940319D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98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6C0A5-19F2-4472-9C6E-7F83D465D87B}" type="datetime1">
              <a:rPr lang="ru-RU"/>
              <a:pPr>
                <a:defRPr/>
              </a:pPr>
              <a:t>27.04.2018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042AA-B649-483D-A0CA-657565977E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181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95B3D7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95B3D7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5DCAD-92A8-4352-9F3A-72F91C6B7BFF}" type="datetime1">
              <a:rPr lang="ru-RU"/>
              <a:pPr>
                <a:defRPr/>
              </a:pPr>
              <a:t>27.04.2018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44C6E89-2E63-42E2-9149-3FDC88ECE8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1782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27D6-1A97-475A-B586-F9D9CEFF5636}" type="datetime1">
              <a:rPr lang="ru-RU"/>
              <a:pPr>
                <a:defRPr/>
              </a:pPr>
              <a:t>27.04.2018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D179C-C3C0-4CEF-824C-2A79B5D206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9482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95B3D7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 smtClean="0">
                <a:solidFill>
                  <a:srgbClr val="95B3D7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D86AC-6A5D-4B33-AB68-54B845A2DF2B}" type="datetime1">
              <a:rPr lang="ru-RU"/>
              <a:pPr>
                <a:defRPr/>
              </a:pPr>
              <a:t>27.04.2018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A6A2A72-FBB5-466A-98E0-CD037552D3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0728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C6F3E-D72A-44F5-B1B2-E285DE945F9F}" type="datetime1">
              <a:rPr lang="ru-RU"/>
              <a:pPr>
                <a:defRPr/>
              </a:pPr>
              <a:t>27.04.2018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459FAD9-C3C9-4E44-B34E-E2B67C5D92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2568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A30D9-9E34-4D31-A7C8-6FBC442E20AE}" type="datetime1">
              <a:rPr lang="ru-RU"/>
              <a:pPr>
                <a:defRPr/>
              </a:pPr>
              <a:t>27.04.2018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50348-FE76-4242-A45C-624E0CDCE3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0991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5F0B9-FACC-4159-91CF-906684006897}" type="datetime1">
              <a:rPr lang="ru-RU"/>
              <a:pPr>
                <a:defRPr/>
              </a:pPr>
              <a:t>27.04.2018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06D5F-4CC5-4D19-A5B2-BEFAE92389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301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0858" y="2045494"/>
            <a:ext cx="634771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1987D-F8D9-4CF3-AE35-785F7CCD8DD9}" type="datetime1">
              <a:rPr lang="ru-RU"/>
              <a:pPr>
                <a:defRPr/>
              </a:pPr>
              <a:t>27.04.2018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042025"/>
            <a:ext cx="462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07150"/>
            <a:ext cx="596900" cy="365125"/>
          </a:xfrm>
        </p:spPr>
        <p:txBody>
          <a:bodyPr/>
          <a:lstStyle>
            <a:lvl1pPr>
              <a:defRPr sz="2400"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C0433EE5-0A7A-4F7C-AA55-331D9E7904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209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08372-DB28-43D9-8F7B-8783B33B8E5E}" type="datetime1">
              <a:rPr lang="ru-RU"/>
              <a:pPr>
                <a:defRPr/>
              </a:pPr>
              <a:t>27.04.2018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8D89C-6345-45CC-8979-415B08672B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79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26FDD-AFDA-4E2A-A47F-EAD7C236917F}" type="datetime1">
              <a:rPr lang="ru-RU"/>
              <a:pPr>
                <a:defRPr/>
              </a:pPr>
              <a:t>27.04.2018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131630-2C94-4284-8086-4D666F7FC9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617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7B973-27EE-4FAE-8A64-45891C3D5FC0}" type="datetime1">
              <a:rPr lang="ru-RU"/>
              <a:pPr>
                <a:defRPr/>
              </a:pPr>
              <a:t>27.04.2018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AB32B-C847-44B1-A520-00D92288EC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26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8B8CD-44A0-4B75-A66A-A16FE950BCE0}" type="datetime1">
              <a:rPr lang="ru-RU"/>
              <a:pPr>
                <a:defRPr/>
              </a:pPr>
              <a:t>27.04.2018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D191A-6D05-4231-BA7B-9BEB120A21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449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1895A-907F-40A6-B015-0F5C9C0317C7}" type="datetime1">
              <a:rPr lang="ru-RU"/>
              <a:pPr>
                <a:defRPr/>
              </a:pPr>
              <a:t>27.04.2018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DBCF0-BC08-449E-A446-A993E7E970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618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FDF84-2249-4AF1-8CC3-AA02F2839A61}" type="datetime1">
              <a:rPr lang="ru-RU"/>
              <a:pPr>
                <a:defRPr/>
              </a:pPr>
              <a:t>27.04.2018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94E54-C577-4A67-A548-FE43FD8EBB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6436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348E1-2579-46B5-B1C9-DB5821D00AE9}" type="datetime1">
              <a:rPr lang="ru-RU"/>
              <a:pPr>
                <a:defRPr/>
              </a:pPr>
              <a:t>27.04.2018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8685E-342B-43E7-91C4-024A9CA9CF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115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046CA9-7CA6-4095-9153-1953BECDBCE4}" type="datetime1">
              <a:rPr lang="ru-RU"/>
              <a:pPr>
                <a:defRPr/>
              </a:pPr>
              <a:t>27.04.2018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C2F82B28-5611-4E4E-87D1-558962093B6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32" r:id="rId11"/>
    <p:sldLayoutId id="2147483726" r:id="rId12"/>
    <p:sldLayoutId id="2147483733" r:id="rId13"/>
    <p:sldLayoutId id="2147483727" r:id="rId14"/>
    <p:sldLayoutId id="2147483728" r:id="rId15"/>
    <p:sldLayoutId id="2147483729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nometer.ru/2008/12/21/nems_54998.html/" TargetMode="External"/><Relationship Id="rId2" Type="http://schemas.openxmlformats.org/officeDocument/2006/relationships/hyperlink" Target="http://tehnar.net.ua/metodyi-izmereniya-ispolzuyushhie-datchiki-na-osnove-kantileverov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639763" y="1066800"/>
            <a:ext cx="78803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800">
                <a:solidFill>
                  <a:schemeClr val="tx1"/>
                </a:solidFill>
              </a:rPr>
              <a:t>Наноэлектромеханические системы.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800">
                <a:solidFill>
                  <a:schemeClr val="tx1"/>
                </a:solidFill>
              </a:rPr>
              <a:t>Резонаторы на основе кантиливеров и мембран для НЭМС.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61CE5E-85D5-4903-9FA3-8B619FB1711B}" type="slidenum">
              <a:rPr lang="ru-RU" altLang="ru-RU">
                <a:solidFill>
                  <a:schemeClr val="accent1"/>
                </a:solidFill>
                <a:latin typeface="Times New Roman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ru-RU" altLang="ru-RU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322388" y="407988"/>
            <a:ext cx="3459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Магнитный метод </a:t>
            </a:r>
            <a:endParaRPr lang="ru-RU" alt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1190625"/>
            <a:ext cx="6103937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433DB5-1132-4E01-9566-AFCDA2562018}" type="slidenum">
              <a:rPr lang="ru-RU" altLang="ru-RU">
                <a:solidFill>
                  <a:schemeClr val="accent1"/>
                </a:solidFill>
                <a:latin typeface="Times New Roman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ru-RU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435100" y="436563"/>
            <a:ext cx="697706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Емкостной метод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</a:endParaRPr>
          </a:p>
        </p:txBody>
      </p:sp>
      <p:pic>
        <p:nvPicPr>
          <p:cNvPr id="17412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14425"/>
            <a:ext cx="6318250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9BF9CBE-76DF-478C-B552-BD857492CCEF}" type="slidenum">
              <a:rPr lang="ru-RU" altLang="ru-RU">
                <a:solidFill>
                  <a:schemeClr val="accent1"/>
                </a:solidFill>
                <a:latin typeface="Times New Roman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ru-RU" altLang="ru-RU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2306638" y="492125"/>
            <a:ext cx="50514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Оптический метод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30"/>
          <a:stretch>
            <a:fillRect/>
          </a:stretch>
        </p:blipFill>
        <p:spPr bwMode="auto">
          <a:xfrm>
            <a:off x="755650" y="1365250"/>
            <a:ext cx="6081713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0EE8E2-13D3-40F8-B3CE-5B6482BFD106}" type="slidenum">
              <a:rPr lang="ru-RU" altLang="ru-RU">
                <a:solidFill>
                  <a:schemeClr val="accent1"/>
                </a:solidFill>
                <a:latin typeface="Times New Roman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ru-RU" altLang="ru-RU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3763" y="393700"/>
            <a:ext cx="7602537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частоты  – возможность избавиться от сторонних воздействий ( от тепловых колебаний)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добротность (до 10000) и малое энергопотребление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мкВт)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сохранения точных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геомет-рических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размеров. Сильно возрастает роль поверхностных эффектов (из-за увеличения отношения поверхность-объем)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охлаждения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2C4F2B-6A2D-4FEB-96CB-1278DA428BF6}" type="slidenum">
              <a:rPr lang="ru-RU" altLang="ru-RU">
                <a:solidFill>
                  <a:schemeClr val="accent1"/>
                </a:solidFill>
                <a:latin typeface="Times New Roman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ru-RU" altLang="ru-RU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755650" y="477838"/>
            <a:ext cx="81200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Параметры современных резонаторов НЭМС</a:t>
            </a:r>
          </a:p>
        </p:txBody>
      </p:sp>
      <p:pic>
        <p:nvPicPr>
          <p:cNvPr id="20484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1428750"/>
            <a:ext cx="6350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0E8E03-B015-4AA5-A6BB-D47C78887DAB}" type="slidenum">
              <a:rPr lang="ru-RU" altLang="ru-RU">
                <a:solidFill>
                  <a:schemeClr val="accent1"/>
                </a:solidFill>
                <a:latin typeface="Times New Roman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457200" y="436563"/>
            <a:ext cx="8348663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Наномеханические резонаторы</a:t>
            </a: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alt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Гринберг Я.С., Пашкин Ю. А., Ильичев Е. В., Успехи Физических Наук,т. 182, №4, 2012,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Методы измерения, использующие датчики на основе кантилеверов» </a:t>
            </a:r>
            <a:r>
              <a:rPr lang="en-US" alt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http://tehnar.net.ua/metodyi-izmereniya-ispolzuyushhie-datchiki-na-osnove-kantileverov/</a:t>
            </a:r>
            <a:endParaRPr lang="ru-RU" altLang="ru-RU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«Наноэлектромеханические системы»  </a:t>
            </a:r>
            <a:r>
              <a:rPr lang="en-US" alt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http://www.nanometer.ru/2008/12/21/nems_54998.html</a:t>
            </a:r>
            <a:r>
              <a:rPr lang="ru-RU" alt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alt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4"/>
          <p:cNvSpPr>
            <a:spLocks noChangeArrowheads="1"/>
          </p:cNvSpPr>
          <p:nvPr/>
        </p:nvSpPr>
        <p:spPr bwMode="auto">
          <a:xfrm>
            <a:off x="257175" y="581025"/>
            <a:ext cx="8547100" cy="274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ru-RU" altLang="ru-RU" sz="32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Наноэлектромеханические системы (НЭМС) — 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 устройств, объединяющих в себе электронные и механические компоненты в нанометровом масштабе.</a:t>
            </a:r>
            <a:endParaRPr lang="en-US" altLang="ru-RU" sz="240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endParaRPr lang="ru-RU" altLang="ru-RU" sz="240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</a:pPr>
            <a:endParaRPr lang="ru-RU" altLang="ru-RU" sz="240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195" name="Picture 2" descr="http://nano.caltech.edu/graphics/gallery/nems_m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2246313"/>
            <a:ext cx="47625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E1ED5D-5581-4B61-8B14-F669E8C973A0}" type="slidenum">
              <a:rPr lang="ru-RU" altLang="ru-RU">
                <a:solidFill>
                  <a:schemeClr val="accent1"/>
                </a:solidFill>
                <a:latin typeface="Times New Roman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ru-RU" altLang="ru-RU">
              <a:solidFill>
                <a:schemeClr val="accent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4"/>
          <p:cNvSpPr>
            <a:spLocks noChangeArrowheads="1"/>
          </p:cNvSpPr>
          <p:nvPr/>
        </p:nvSpPr>
        <p:spPr bwMode="auto">
          <a:xfrm>
            <a:off x="1090613" y="663575"/>
            <a:ext cx="7208837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Способы изготовления НЭМС :</a:t>
            </a:r>
          </a:p>
          <a:p>
            <a:pPr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</a:pPr>
            <a:r>
              <a:rPr lang="ru-RU" altLang="it-IT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сверху-вниз</a:t>
            </a:r>
            <a:r>
              <a:rPr lang="en-US" altLang="it-IT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(top-down)</a:t>
            </a:r>
            <a:endParaRPr lang="ru-RU" altLang="it-IT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charset="0"/>
              <a:buChar char="•"/>
            </a:pPr>
            <a:r>
              <a:rPr lang="en-US" altLang="it-IT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it-IT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низу</a:t>
            </a:r>
            <a:r>
              <a:rPr lang="en-US" altLang="it-IT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it-IT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вверх (</a:t>
            </a:r>
            <a:r>
              <a:rPr lang="en-US" altLang="it-IT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bottom-up</a:t>
            </a:r>
            <a:r>
              <a:rPr lang="ru-RU" altLang="it-IT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</a:pPr>
            <a:endParaRPr lang="ru-RU" altLang="ru-RU" sz="240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559050"/>
            <a:ext cx="4200525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7F020AF-BDEF-4B17-AC86-DEE44895C948}" type="slidenum">
              <a:rPr lang="ru-RU" altLang="ru-RU">
                <a:solidFill>
                  <a:schemeClr val="accent1"/>
                </a:solidFill>
                <a:latin typeface="Times New Roman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>
              <a:solidFill>
                <a:schemeClr val="accent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4600" y="930275"/>
            <a:ext cx="7899400" cy="40925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сверху-вниз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(top-down):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Фотолитография в глубоком ультрафиолете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Электронно-лучевая литография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Рентгеновская литография 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Зондовая литография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Нанопечатная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литография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62B749E-9550-4368-BFBF-29CD545386E4}" type="slidenum">
              <a:rPr lang="ru-RU" altLang="ru-RU">
                <a:solidFill>
                  <a:schemeClr val="accent1"/>
                </a:solidFill>
                <a:latin typeface="Times New Roman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>
              <a:solidFill>
                <a:schemeClr val="accent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D18387-BF5A-4A17-B3E2-4013DDB7C72A}" type="slidenum">
              <a:rPr lang="ru-RU" altLang="ru-RU">
                <a:solidFill>
                  <a:schemeClr val="accent1"/>
                </a:solidFill>
                <a:latin typeface="Times New Roman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11267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611188"/>
            <a:ext cx="3127375" cy="344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1638"/>
            <a:ext cx="3168650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3235325"/>
            <a:ext cx="3055937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15975" y="1154113"/>
            <a:ext cx="8004175" cy="40005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</a:t>
            </a:r>
            <a:r>
              <a:rPr lang="en-US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низу</a:t>
            </a:r>
            <a:r>
              <a:rPr lang="en-US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 (</a:t>
            </a:r>
            <a:r>
              <a:rPr lang="en-US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bottom-up</a:t>
            </a:r>
            <a:r>
              <a:rPr lang="ru-RU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alt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ru-RU" alt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Бескаталитическое</a:t>
            </a:r>
            <a:r>
              <a:rPr lang="ru-RU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осаждения из газовой фазы</a:t>
            </a:r>
            <a:r>
              <a:rPr lang="en-US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Каталитическое осаждение из газовой и жидкой фазы </a:t>
            </a:r>
            <a:endParaRPr lang="en-US" alt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Темплатное</a:t>
            </a:r>
            <a:r>
              <a:rPr lang="ru-RU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изготовление (на основе матриц из нано-пористого алюминия и трековых мембран)</a:t>
            </a:r>
          </a:p>
          <a:p>
            <a:pPr marL="342900" indent="-342900" eaLnBrk="1" fontAlgn="auto" hangingPunct="1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Электроспинниг</a:t>
            </a:r>
            <a:r>
              <a:rPr lang="ru-RU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alt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электроформование</a:t>
            </a:r>
            <a:r>
              <a:rPr lang="ru-RU" alt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2291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791E7F-2339-4248-B3E2-0D80C79C7B55}" type="slidenum">
              <a:rPr lang="ru-RU" altLang="ru-RU">
                <a:solidFill>
                  <a:schemeClr val="accent1"/>
                </a:solidFill>
                <a:latin typeface="Times New Roman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>
              <a:solidFill>
                <a:schemeClr val="accent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126231-CFA4-4E9F-9D6C-FC12419512A3}" type="slidenum">
              <a:rPr lang="ru-RU" altLang="ru-RU">
                <a:solidFill>
                  <a:schemeClr val="accent1"/>
                </a:solidFill>
                <a:latin typeface="Times New Roman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ru-RU" altLang="ru-RU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13315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35013"/>
            <a:ext cx="39465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https://www.tu-ilmenau.de/uploads/pics/AAO_tempal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5213350" y="611188"/>
            <a:ext cx="2938463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760413" y="422275"/>
            <a:ext cx="7848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Резонаторы на основе НЭМС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it-IT" sz="2400">
                <a:solidFill>
                  <a:schemeClr val="tx1"/>
                </a:solidFill>
              </a:rPr>
              <a:t>Обобщенная схема работы датчиков на основе наномеханических резонаторов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2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5713F9-AED5-47EC-B66C-38B0A8DE3521}" type="slidenum">
              <a:rPr lang="ru-RU" altLang="ru-RU">
                <a:solidFill>
                  <a:schemeClr val="accent1"/>
                </a:solidFill>
                <a:latin typeface="Times New Roman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ru-RU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14340" name="Picture 2" descr="https://studopedia.ru/Konspekt-lekcii-SFPIP.files/image56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730500"/>
            <a:ext cx="7980362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5115FB-2DF7-4875-81E3-BA3725099052}" type="slidenum">
              <a:rPr lang="ru-RU" altLang="ru-RU">
                <a:solidFill>
                  <a:schemeClr val="accent1"/>
                </a:solidFill>
                <a:latin typeface="Times New Roman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ru-RU">
              <a:solidFill>
                <a:schemeClr val="accent1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633413"/>
            <a:ext cx="7929563" cy="273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определения положения резонатора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Магнитный метод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Ёмкостной метод 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Оптический метод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41700"/>
            <a:ext cx="3433763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3441700"/>
            <a:ext cx="35337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535</TotalTime>
  <Words>239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Trebuchet MS</vt:lpstr>
      <vt:lpstr>Arial</vt:lpstr>
      <vt:lpstr>Wingdings 3</vt:lpstr>
      <vt:lpstr>Calibri</vt:lpstr>
      <vt:lpstr>Times New Roman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artamonov</cp:lastModifiedBy>
  <cp:revision>24</cp:revision>
  <dcterms:created xsi:type="dcterms:W3CDTF">2018-03-22T12:47:34Z</dcterms:created>
  <dcterms:modified xsi:type="dcterms:W3CDTF">2018-04-27T06:38:36Z</dcterms:modified>
</cp:coreProperties>
</file>